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6.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5" r:id="rId3"/>
    <p:sldMasterId id="2147483687" r:id="rId4"/>
    <p:sldMasterId id="2147483694" r:id="rId5"/>
    <p:sldMasterId id="2147483700" r:id="rId6"/>
  </p:sldMasterIdLst>
  <p:notesMasterIdLst>
    <p:notesMasterId r:id="rId49"/>
  </p:notesMasterIdLst>
  <p:sldIdLst>
    <p:sldId id="1413" r:id="rId7"/>
    <p:sldId id="1422" r:id="rId8"/>
    <p:sldId id="1414" r:id="rId9"/>
    <p:sldId id="1415" r:id="rId10"/>
    <p:sldId id="1416" r:id="rId11"/>
    <p:sldId id="1420" r:id="rId12"/>
    <p:sldId id="730" r:id="rId13"/>
    <p:sldId id="1275" r:id="rId14"/>
    <p:sldId id="1317" r:id="rId15"/>
    <p:sldId id="1302" r:id="rId16"/>
    <p:sldId id="1303" r:id="rId17"/>
    <p:sldId id="1320" r:id="rId18"/>
    <p:sldId id="1321" r:id="rId19"/>
    <p:sldId id="1322" r:id="rId20"/>
    <p:sldId id="1323" r:id="rId21"/>
    <p:sldId id="1324" r:id="rId22"/>
    <p:sldId id="1325" r:id="rId23"/>
    <p:sldId id="1326" r:id="rId24"/>
    <p:sldId id="1327" r:id="rId25"/>
    <p:sldId id="1328" r:id="rId26"/>
    <p:sldId id="1306" r:id="rId27"/>
    <p:sldId id="1311" r:id="rId28"/>
    <p:sldId id="1312" r:id="rId29"/>
    <p:sldId id="1313" r:id="rId30"/>
    <p:sldId id="1314" r:id="rId31"/>
    <p:sldId id="1315" r:id="rId32"/>
    <p:sldId id="1316" r:id="rId33"/>
    <p:sldId id="1318" r:id="rId34"/>
    <p:sldId id="1329" r:id="rId35"/>
    <p:sldId id="1319" r:id="rId36"/>
    <p:sldId id="1330" r:id="rId37"/>
    <p:sldId id="1350" r:id="rId38"/>
    <p:sldId id="1423" r:id="rId39"/>
    <p:sldId id="1351" r:id="rId40"/>
    <p:sldId id="1352" r:id="rId41"/>
    <p:sldId id="1353" r:id="rId42"/>
    <p:sldId id="1354" r:id="rId43"/>
    <p:sldId id="1355" r:id="rId44"/>
    <p:sldId id="1358" r:id="rId45"/>
    <p:sldId id="1365" r:id="rId46"/>
    <p:sldId id="1411" r:id="rId47"/>
    <p:sldId id="1417" r:id="rId48"/>
  </p:sldIdLst>
  <p:sldSz cx="9144000" cy="5143500" type="screen16x9"/>
  <p:notesSz cx="6858000" cy="9144000"/>
  <p:custDataLst>
    <p:tags r:id="rId50"/>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9">
          <p15:clr>
            <a:srgbClr val="A4A3A4"/>
          </p15:clr>
        </p15:guide>
        <p15:guide id="2" pos="279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506"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6" autoAdjust="0"/>
    <p:restoredTop sz="94660"/>
  </p:normalViewPr>
  <p:slideViewPr>
    <p:cSldViewPr>
      <p:cViewPr varScale="1">
        <p:scale>
          <a:sx n="115" d="100"/>
          <a:sy n="115" d="100"/>
        </p:scale>
        <p:origin x="744" y="96"/>
      </p:cViewPr>
      <p:guideLst>
        <p:guide orient="horz" pos="1529"/>
        <p:guide pos="279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660965102"/>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81850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4349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344379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34077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73436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13690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47632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97279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567419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78854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91423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93028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9C7E86-76DE-4D38-A718-39A1E655A738}" type="slidenum">
              <a:rPr lang="en-US" smtClean="0"/>
              <a:t>22</a:t>
            </a:fld>
            <a:endParaRPr lang="en-US"/>
          </a:p>
        </p:txBody>
      </p:sp>
    </p:spTree>
    <p:extLst>
      <p:ext uri="{BB962C8B-B14F-4D97-AF65-F5344CB8AC3E}">
        <p14:creationId xmlns:p14="http://schemas.microsoft.com/office/powerpoint/2010/main" val="1148795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dirty="0"/>
          </a:p>
        </p:txBody>
      </p:sp>
    </p:spTree>
    <p:extLst>
      <p:ext uri="{BB962C8B-B14F-4D97-AF65-F5344CB8AC3E}">
        <p14:creationId xmlns:p14="http://schemas.microsoft.com/office/powerpoint/2010/main" val="1718933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C7E86-76DE-4D38-A718-39A1E655A738}" type="slidenum">
              <a:rPr lang="en-US" smtClean="0"/>
              <a:t>25</a:t>
            </a:fld>
            <a:endParaRPr lang="en-US"/>
          </a:p>
        </p:txBody>
      </p:sp>
    </p:spTree>
    <p:extLst>
      <p:ext uri="{BB962C8B-B14F-4D97-AF65-F5344CB8AC3E}">
        <p14:creationId xmlns:p14="http://schemas.microsoft.com/office/powerpoint/2010/main" val="3073430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9C7E86-76DE-4D38-A718-39A1E655A738}" type="slidenum">
              <a:rPr lang="en-US" smtClean="0"/>
              <a:t>27</a:t>
            </a:fld>
            <a:endParaRPr lang="en-US"/>
          </a:p>
        </p:txBody>
      </p:sp>
    </p:spTree>
    <p:extLst>
      <p:ext uri="{BB962C8B-B14F-4D97-AF65-F5344CB8AC3E}">
        <p14:creationId xmlns:p14="http://schemas.microsoft.com/office/powerpoint/2010/main" val="3455460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46454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29966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836627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46460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22073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09807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26727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782546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987736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304541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085967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605774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346664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93899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107616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27379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78582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15840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06378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31053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16092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08013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3716092" y="2402904"/>
            <a:ext cx="1609859" cy="1607344"/>
          </a:xfrm>
          <a:custGeom>
            <a:avLst/>
            <a:gdLst>
              <a:gd name="connsiteX0" fmla="*/ 1714500 w 3429000"/>
              <a:gd name="connsiteY0" fmla="*/ 0 h 3429000"/>
              <a:gd name="connsiteX1" fmla="*/ 3429000 w 3429000"/>
              <a:gd name="connsiteY1" fmla="*/ 1714500 h 3429000"/>
              <a:gd name="connsiteX2" fmla="*/ 1714500 w 3429000"/>
              <a:gd name="connsiteY2" fmla="*/ 3429000 h 3429000"/>
              <a:gd name="connsiteX3" fmla="*/ 0 w 3429000"/>
              <a:gd name="connsiteY3" fmla="*/ 1714500 h 3429000"/>
              <a:gd name="connsiteX4" fmla="*/ 1714500 w 3429000"/>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00" h="3429000">
                <a:moveTo>
                  <a:pt x="1714500" y="0"/>
                </a:moveTo>
                <a:cubicBezTo>
                  <a:pt x="2661392" y="0"/>
                  <a:pt x="3429000" y="767608"/>
                  <a:pt x="3429000" y="1714500"/>
                </a:cubicBezTo>
                <a:cubicBezTo>
                  <a:pt x="3429000" y="2661392"/>
                  <a:pt x="2661392" y="3429000"/>
                  <a:pt x="1714500" y="3429000"/>
                </a:cubicBezTo>
                <a:cubicBezTo>
                  <a:pt x="767608" y="3429000"/>
                  <a:pt x="0" y="2661392"/>
                  <a:pt x="0" y="1714500"/>
                </a:cubicBezTo>
                <a:cubicBezTo>
                  <a:pt x="0" y="767608"/>
                  <a:pt x="767608" y="0"/>
                  <a:pt x="1714500" y="0"/>
                </a:cubicBezTo>
                <a:close/>
              </a:path>
            </a:pathLst>
          </a:custGeom>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0" y="0"/>
            <a:ext cx="3792113" cy="5143500"/>
          </a:xfrm>
          <a:custGeom>
            <a:avLst/>
            <a:gdLst>
              <a:gd name="connsiteX0" fmla="*/ 0 w 8077200"/>
              <a:gd name="connsiteY0" fmla="*/ 0 h 10972800"/>
              <a:gd name="connsiteX1" fmla="*/ 8077200 w 8077200"/>
              <a:gd name="connsiteY1" fmla="*/ 0 h 10972800"/>
              <a:gd name="connsiteX2" fmla="*/ 8077200 w 8077200"/>
              <a:gd name="connsiteY2" fmla="*/ 10972800 h 10972800"/>
              <a:gd name="connsiteX3" fmla="*/ 0 w 8077200"/>
              <a:gd name="connsiteY3" fmla="*/ 10972800 h 10972800"/>
            </a:gdLst>
            <a:ahLst/>
            <a:cxnLst>
              <a:cxn ang="0">
                <a:pos x="connsiteX0" y="connsiteY0"/>
              </a:cxn>
              <a:cxn ang="0">
                <a:pos x="connsiteX1" y="connsiteY1"/>
              </a:cxn>
              <a:cxn ang="0">
                <a:pos x="connsiteX2" y="connsiteY2"/>
              </a:cxn>
              <a:cxn ang="0">
                <a:pos x="connsiteX3" y="connsiteY3"/>
              </a:cxn>
            </a:cxnLst>
            <a:rect l="l" t="t" r="r" b="b"/>
            <a:pathLst>
              <a:path w="8077200" h="10972800">
                <a:moveTo>
                  <a:pt x="0" y="0"/>
                </a:moveTo>
                <a:lnTo>
                  <a:pt x="8077200" y="0"/>
                </a:lnTo>
                <a:lnTo>
                  <a:pt x="8077200" y="10972800"/>
                </a:lnTo>
                <a:lnTo>
                  <a:pt x="0" y="10972800"/>
                </a:lnTo>
                <a:close/>
              </a:path>
            </a:pathLst>
          </a:custGeom>
        </p:spPr>
        <p:txBody>
          <a:bodyPr wrap="square">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149364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86061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1084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567450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32087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235992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61973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18737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359767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430315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137400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585390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924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9068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9610688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981552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926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ags" Target="../tags/tag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emf"/><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ags" Target="../tags/tag6.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image" Target="../media/image2.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emf"/><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9.xml"/><Relationship Id="rId7"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5.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410329192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88625754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50860021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6.png"/><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3" Type="http://schemas.openxmlformats.org/officeDocument/2006/relationships/notesSlide" Target="../notesSlides/notesSlide21.xml"/><Relationship Id="rId7" Type="http://schemas.openxmlformats.org/officeDocument/2006/relationships/image" Target="../media/image30.png"/><Relationship Id="rId12" Type="http://schemas.openxmlformats.org/officeDocument/2006/relationships/image" Target="../media/image35.jpeg"/><Relationship Id="rId2" Type="http://schemas.openxmlformats.org/officeDocument/2006/relationships/slideLayout" Target="../slideLayouts/slideLayout13.xml"/><Relationship Id="rId1" Type="http://schemas.openxmlformats.org/officeDocument/2006/relationships/tags" Target="../tags/tag11.x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jpe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22.xml"/><Relationship Id="rId7" Type="http://schemas.openxmlformats.org/officeDocument/2006/relationships/image" Target="../media/image42.png"/><Relationship Id="rId2" Type="http://schemas.openxmlformats.org/officeDocument/2006/relationships/slideLayout" Target="../slideLayouts/slideLayout14.xml"/><Relationship Id="rId1" Type="http://schemas.openxmlformats.org/officeDocument/2006/relationships/tags" Target="../tags/tag13.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emf"/><Relationship Id="rId9" Type="http://schemas.openxmlformats.org/officeDocument/2006/relationships/image" Target="../media/image44.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5.xml"/><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53.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247889" y="1012704"/>
            <a:ext cx="8540115" cy="743986"/>
          </a:xfrm>
          <a:prstGeom prst="rect">
            <a:avLst/>
          </a:prstGeom>
          <a:noFill/>
        </p:spPr>
        <p:txBody>
          <a:bodyPr wrap="square" rtlCol="0" anchor="t">
            <a:spAutoFit/>
          </a:bodyPr>
          <a:lstStyle/>
          <a:p>
            <a:pPr>
              <a:lnSpc>
                <a:spcPct val="150000"/>
              </a:lnSpc>
            </a:pPr>
            <a:r>
              <a:rPr lang="zh-CN" altLang="en-US" sz="32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物流仓储的功能？</a:t>
            </a:r>
            <a:endParaRPr lang="zh-CN" altLang="en-US" sz="3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781113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a:p>
              <a:pPr>
                <a:lnSpc>
                  <a:spcPct val="100000"/>
                </a:lnSpc>
                <a:spcBef>
                  <a:spcPct val="0"/>
                </a:spcBef>
                <a:buFontTx/>
                <a:buNone/>
              </a:pP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458908"/>
          </a:xfrm>
          <a:prstGeom prst="rect">
            <a:avLst/>
          </a:prstGeom>
          <a:noFill/>
        </p:spPr>
        <p:txBody>
          <a:bodyPr wrap="square" rtlCol="0" anchor="t">
            <a:spAutoFit/>
          </a:bodyPr>
          <a:lstStyle/>
          <a:p>
            <a:pPr>
              <a:lnSpc>
                <a:spcPct val="150000"/>
              </a:lnSpc>
            </a:pPr>
            <a:r>
              <a:rPr lang="zh-CN" altLang="en-US"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保管</a:t>
            </a:r>
            <a:r>
              <a:rPr lang="zh-CN" altLang="en-US"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作业</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95605" y="2139315"/>
            <a:ext cx="8063230" cy="2448560"/>
            <a:chOff x="623" y="3709"/>
            <a:chExt cx="12698" cy="3856"/>
          </a:xfrm>
        </p:grpSpPr>
        <p:sp>
          <p:nvSpPr>
            <p:cNvPr id="3" name="圆角矩形 2"/>
            <p:cNvSpPr/>
            <p:nvPr/>
          </p:nvSpPr>
          <p:spPr>
            <a:xfrm>
              <a:off x="1190" y="3709"/>
              <a:ext cx="2864"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理货</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12698"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b="1">
                  <a:solidFill>
                    <a:schemeClr val="tx1"/>
                  </a:solidFill>
                  <a:latin typeface="微软雅黑" panose="020B0503020204020204" pitchFamily="34" charset="-122"/>
                  <a:ea typeface="微软雅黑" panose="020B0503020204020204" pitchFamily="34" charset="-122"/>
                </a:rPr>
                <a:t>（1）清单货物件数</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）直验货物单量和尺寸</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）查验货物重量</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）检验货物外表状态</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a:p>
              <a:pPr>
                <a:lnSpc>
                  <a:spcPct val="100000"/>
                </a:lnSpc>
                <a:spcBef>
                  <a:spcPct val="0"/>
                </a:spcBef>
                <a:buFontTx/>
                <a:buNone/>
              </a:pP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458908"/>
          </a:xfrm>
          <a:prstGeom prst="rect">
            <a:avLst/>
          </a:prstGeom>
          <a:noFill/>
        </p:spPr>
        <p:txBody>
          <a:bodyPr wrap="square" rtlCol="0" anchor="t">
            <a:spAutoFit/>
          </a:bodyPr>
          <a:lstStyle/>
          <a:p>
            <a:pPr>
              <a:lnSpc>
                <a:spcPct val="150000"/>
              </a:lnSpc>
            </a:pPr>
            <a:r>
              <a:rPr lang="zh-CN" altLang="en-US"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保管</a:t>
            </a:r>
            <a:r>
              <a:rPr lang="zh-CN" altLang="en-US" b="1"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作业</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23528" y="1652517"/>
            <a:ext cx="8063230" cy="2448560"/>
            <a:chOff x="623" y="3709"/>
            <a:chExt cx="12698" cy="3856"/>
          </a:xfrm>
        </p:grpSpPr>
        <p:sp>
          <p:nvSpPr>
            <p:cNvPr id="3" name="圆角矩形 2"/>
            <p:cNvSpPr/>
            <p:nvPr/>
          </p:nvSpPr>
          <p:spPr>
            <a:xfrm>
              <a:off x="1190" y="3709"/>
              <a:ext cx="2864"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堆垛</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12698"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b="1">
                  <a:solidFill>
                    <a:schemeClr val="tx1"/>
                  </a:solidFill>
                  <a:latin typeface="微软雅黑" panose="020B0503020204020204" pitchFamily="34" charset="-122"/>
                  <a:ea typeface="微软雅黑" panose="020B0503020204020204" pitchFamily="34" charset="-122"/>
                </a:rPr>
                <a:t>（1）堆垛的要求</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rPr>
                <a:t>对物品的要求、对货场的要求</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）堆垛的原则</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分类存放、选择适当的搬运活性、货物尽可能码高且稳固</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仓储过程中的储位管理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5" name="组合 52229"/>
          <p:cNvGrpSpPr/>
          <p:nvPr/>
        </p:nvGrpSpPr>
        <p:grpSpPr>
          <a:xfrm>
            <a:off x="1115060" y="2139950"/>
            <a:ext cx="7183120" cy="2018030"/>
            <a:chOff x="0" y="0"/>
            <a:chExt cx="12020" cy="3629"/>
          </a:xfrm>
        </p:grpSpPr>
        <p:sp>
          <p:nvSpPr>
            <p:cNvPr id="223238" name="Freeform 2"/>
            <p:cNvSpPr/>
            <p:nvPr/>
          </p:nvSpPr>
          <p:spPr>
            <a:xfrm>
              <a:off x="8618" y="115"/>
              <a:ext cx="3402" cy="3515"/>
            </a:xfrm>
            <a:custGeom>
              <a:avLst/>
              <a:gdLst/>
              <a:ahLst/>
              <a:cxnLst>
                <a:cxn ang="0">
                  <a:pos x="264" y="20"/>
                </a:cxn>
                <a:cxn ang="0">
                  <a:pos x="286" y="52"/>
                </a:cxn>
                <a:cxn ang="0">
                  <a:pos x="242" y="68"/>
                </a:cxn>
                <a:cxn ang="0">
                  <a:pos x="202" y="72"/>
                </a:cxn>
                <a:cxn ang="0">
                  <a:pos x="194" y="102"/>
                </a:cxn>
                <a:cxn ang="0">
                  <a:pos x="140" y="114"/>
                </a:cxn>
                <a:cxn ang="0">
                  <a:pos x="116" y="136"/>
                </a:cxn>
                <a:cxn ang="0">
                  <a:pos x="84" y="164"/>
                </a:cxn>
                <a:cxn ang="0">
                  <a:pos x="76" y="182"/>
                </a:cxn>
                <a:cxn ang="0">
                  <a:pos x="60" y="224"/>
                </a:cxn>
                <a:cxn ang="0">
                  <a:pos x="42" y="272"/>
                </a:cxn>
                <a:cxn ang="0">
                  <a:pos x="24" y="296"/>
                </a:cxn>
                <a:cxn ang="0">
                  <a:pos x="12" y="330"/>
                </a:cxn>
                <a:cxn ang="0">
                  <a:pos x="16" y="352"/>
                </a:cxn>
                <a:cxn ang="0">
                  <a:pos x="6" y="396"/>
                </a:cxn>
                <a:cxn ang="0">
                  <a:pos x="30" y="420"/>
                </a:cxn>
                <a:cxn ang="0">
                  <a:pos x="22" y="448"/>
                </a:cxn>
                <a:cxn ang="0">
                  <a:pos x="38" y="472"/>
                </a:cxn>
                <a:cxn ang="0">
                  <a:pos x="64" y="500"/>
                </a:cxn>
                <a:cxn ang="0">
                  <a:pos x="76" y="546"/>
                </a:cxn>
                <a:cxn ang="0">
                  <a:pos x="126" y="572"/>
                </a:cxn>
                <a:cxn ang="0">
                  <a:pos x="130" y="602"/>
                </a:cxn>
                <a:cxn ang="0">
                  <a:pos x="170" y="614"/>
                </a:cxn>
                <a:cxn ang="0">
                  <a:pos x="188" y="636"/>
                </a:cxn>
                <a:cxn ang="0">
                  <a:pos x="212" y="644"/>
                </a:cxn>
                <a:cxn ang="0">
                  <a:pos x="238" y="662"/>
                </a:cxn>
                <a:cxn ang="0">
                  <a:pos x="280" y="668"/>
                </a:cxn>
                <a:cxn ang="0">
                  <a:pos x="300" y="676"/>
                </a:cxn>
                <a:cxn ang="0">
                  <a:pos x="330" y="688"/>
                </a:cxn>
                <a:cxn ang="0">
                  <a:pos x="350" y="694"/>
                </a:cxn>
                <a:cxn ang="0">
                  <a:pos x="392" y="718"/>
                </a:cxn>
                <a:cxn ang="0">
                  <a:pos x="398" y="686"/>
                </a:cxn>
                <a:cxn ang="0">
                  <a:pos x="428" y="688"/>
                </a:cxn>
                <a:cxn ang="0">
                  <a:pos x="504" y="660"/>
                </a:cxn>
                <a:cxn ang="0">
                  <a:pos x="534" y="656"/>
                </a:cxn>
                <a:cxn ang="0">
                  <a:pos x="550" y="644"/>
                </a:cxn>
                <a:cxn ang="0">
                  <a:pos x="570" y="612"/>
                </a:cxn>
                <a:cxn ang="0">
                  <a:pos x="612" y="586"/>
                </a:cxn>
                <a:cxn ang="0">
                  <a:pos x="630" y="554"/>
                </a:cxn>
                <a:cxn ang="0">
                  <a:pos x="656" y="520"/>
                </a:cxn>
                <a:cxn ang="0">
                  <a:pos x="682" y="492"/>
                </a:cxn>
                <a:cxn ang="0">
                  <a:pos x="692" y="466"/>
                </a:cxn>
                <a:cxn ang="0">
                  <a:pos x="696" y="410"/>
                </a:cxn>
                <a:cxn ang="0">
                  <a:pos x="734" y="352"/>
                </a:cxn>
                <a:cxn ang="0">
                  <a:pos x="718" y="316"/>
                </a:cxn>
                <a:cxn ang="0">
                  <a:pos x="710" y="292"/>
                </a:cxn>
                <a:cxn ang="0">
                  <a:pos x="698" y="258"/>
                </a:cxn>
                <a:cxn ang="0">
                  <a:pos x="678" y="212"/>
                </a:cxn>
                <a:cxn ang="0">
                  <a:pos x="654" y="182"/>
                </a:cxn>
                <a:cxn ang="0">
                  <a:pos x="632" y="154"/>
                </a:cxn>
                <a:cxn ang="0">
                  <a:pos x="612" y="104"/>
                </a:cxn>
                <a:cxn ang="0">
                  <a:pos x="592" y="108"/>
                </a:cxn>
                <a:cxn ang="0">
                  <a:pos x="548" y="100"/>
                </a:cxn>
                <a:cxn ang="0">
                  <a:pos x="508" y="22"/>
                </a:cxn>
                <a:cxn ang="0">
                  <a:pos x="456" y="48"/>
                </a:cxn>
                <a:cxn ang="0">
                  <a:pos x="430" y="46"/>
                </a:cxn>
                <a:cxn ang="0">
                  <a:pos x="370" y="10"/>
                </a:cxn>
                <a:cxn ang="0">
                  <a:pos x="348" y="10"/>
                </a:cxn>
                <a:cxn ang="0">
                  <a:pos x="326" y="28"/>
                </a:cxn>
                <a:cxn ang="0">
                  <a:pos x="294" y="42"/>
                </a:cxn>
                <a:cxn ang="0">
                  <a:pos x="256" y="12"/>
                </a:cxn>
              </a:cxnLst>
              <a:rect l="0" t="0" r="0" b="0"/>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gradFill rotWithShape="1">
              <a:gsLst>
                <a:gs pos="0">
                  <a:schemeClr val="accent2"/>
                </a:gs>
                <a:gs pos="100000">
                  <a:srgbClr val="1F1F5D"/>
                </a:gs>
              </a:gsLst>
              <a:lin ang="5400000" scaled="1"/>
              <a:tileRect/>
            </a:gradFill>
            <a:ln w="9525">
              <a:noFill/>
            </a:ln>
          </p:spPr>
          <p:txBody>
            <a:bodyPr/>
            <a:lstStyle/>
            <a:p>
              <a:endParaRPr lang="zh-CN" altLang="en-US"/>
            </a:p>
          </p:txBody>
        </p:sp>
        <p:sp>
          <p:nvSpPr>
            <p:cNvPr id="223239" name="Freeform 3"/>
            <p:cNvSpPr/>
            <p:nvPr/>
          </p:nvSpPr>
          <p:spPr>
            <a:xfrm>
              <a:off x="4310" y="0"/>
              <a:ext cx="3403" cy="3515"/>
            </a:xfrm>
            <a:custGeom>
              <a:avLst/>
              <a:gdLst/>
              <a:ahLst/>
              <a:cxnLst>
                <a:cxn ang="0">
                  <a:pos x="264" y="20"/>
                </a:cxn>
                <a:cxn ang="0">
                  <a:pos x="286" y="52"/>
                </a:cxn>
                <a:cxn ang="0">
                  <a:pos x="242" y="68"/>
                </a:cxn>
                <a:cxn ang="0">
                  <a:pos x="202" y="72"/>
                </a:cxn>
                <a:cxn ang="0">
                  <a:pos x="194" y="102"/>
                </a:cxn>
                <a:cxn ang="0">
                  <a:pos x="140" y="114"/>
                </a:cxn>
                <a:cxn ang="0">
                  <a:pos x="116" y="136"/>
                </a:cxn>
                <a:cxn ang="0">
                  <a:pos x="84" y="164"/>
                </a:cxn>
                <a:cxn ang="0">
                  <a:pos x="76" y="182"/>
                </a:cxn>
                <a:cxn ang="0">
                  <a:pos x="60" y="224"/>
                </a:cxn>
                <a:cxn ang="0">
                  <a:pos x="42" y="272"/>
                </a:cxn>
                <a:cxn ang="0">
                  <a:pos x="24" y="296"/>
                </a:cxn>
                <a:cxn ang="0">
                  <a:pos x="12" y="330"/>
                </a:cxn>
                <a:cxn ang="0">
                  <a:pos x="16" y="352"/>
                </a:cxn>
                <a:cxn ang="0">
                  <a:pos x="6" y="396"/>
                </a:cxn>
                <a:cxn ang="0">
                  <a:pos x="30" y="420"/>
                </a:cxn>
                <a:cxn ang="0">
                  <a:pos x="22" y="448"/>
                </a:cxn>
                <a:cxn ang="0">
                  <a:pos x="38" y="472"/>
                </a:cxn>
                <a:cxn ang="0">
                  <a:pos x="64" y="500"/>
                </a:cxn>
                <a:cxn ang="0">
                  <a:pos x="76" y="546"/>
                </a:cxn>
                <a:cxn ang="0">
                  <a:pos x="126" y="572"/>
                </a:cxn>
                <a:cxn ang="0">
                  <a:pos x="130" y="602"/>
                </a:cxn>
                <a:cxn ang="0">
                  <a:pos x="170" y="614"/>
                </a:cxn>
                <a:cxn ang="0">
                  <a:pos x="188" y="636"/>
                </a:cxn>
                <a:cxn ang="0">
                  <a:pos x="212" y="644"/>
                </a:cxn>
                <a:cxn ang="0">
                  <a:pos x="238" y="662"/>
                </a:cxn>
                <a:cxn ang="0">
                  <a:pos x="280" y="668"/>
                </a:cxn>
                <a:cxn ang="0">
                  <a:pos x="300" y="676"/>
                </a:cxn>
                <a:cxn ang="0">
                  <a:pos x="330" y="688"/>
                </a:cxn>
                <a:cxn ang="0">
                  <a:pos x="350" y="694"/>
                </a:cxn>
                <a:cxn ang="0">
                  <a:pos x="392" y="718"/>
                </a:cxn>
                <a:cxn ang="0">
                  <a:pos x="398" y="686"/>
                </a:cxn>
                <a:cxn ang="0">
                  <a:pos x="428" y="688"/>
                </a:cxn>
                <a:cxn ang="0">
                  <a:pos x="504" y="660"/>
                </a:cxn>
                <a:cxn ang="0">
                  <a:pos x="534" y="656"/>
                </a:cxn>
                <a:cxn ang="0">
                  <a:pos x="550" y="644"/>
                </a:cxn>
                <a:cxn ang="0">
                  <a:pos x="570" y="612"/>
                </a:cxn>
                <a:cxn ang="0">
                  <a:pos x="612" y="586"/>
                </a:cxn>
                <a:cxn ang="0">
                  <a:pos x="630" y="554"/>
                </a:cxn>
                <a:cxn ang="0">
                  <a:pos x="656" y="520"/>
                </a:cxn>
                <a:cxn ang="0">
                  <a:pos x="682" y="492"/>
                </a:cxn>
                <a:cxn ang="0">
                  <a:pos x="692" y="466"/>
                </a:cxn>
                <a:cxn ang="0">
                  <a:pos x="696" y="410"/>
                </a:cxn>
                <a:cxn ang="0">
                  <a:pos x="734" y="352"/>
                </a:cxn>
                <a:cxn ang="0">
                  <a:pos x="718" y="316"/>
                </a:cxn>
                <a:cxn ang="0">
                  <a:pos x="710" y="292"/>
                </a:cxn>
                <a:cxn ang="0">
                  <a:pos x="698" y="258"/>
                </a:cxn>
                <a:cxn ang="0">
                  <a:pos x="678" y="212"/>
                </a:cxn>
                <a:cxn ang="0">
                  <a:pos x="654" y="182"/>
                </a:cxn>
                <a:cxn ang="0">
                  <a:pos x="632" y="154"/>
                </a:cxn>
                <a:cxn ang="0">
                  <a:pos x="612" y="104"/>
                </a:cxn>
                <a:cxn ang="0">
                  <a:pos x="592" y="108"/>
                </a:cxn>
                <a:cxn ang="0">
                  <a:pos x="548" y="100"/>
                </a:cxn>
                <a:cxn ang="0">
                  <a:pos x="508" y="22"/>
                </a:cxn>
                <a:cxn ang="0">
                  <a:pos x="456" y="48"/>
                </a:cxn>
                <a:cxn ang="0">
                  <a:pos x="430" y="46"/>
                </a:cxn>
                <a:cxn ang="0">
                  <a:pos x="370" y="10"/>
                </a:cxn>
                <a:cxn ang="0">
                  <a:pos x="348" y="10"/>
                </a:cxn>
                <a:cxn ang="0">
                  <a:pos x="326" y="28"/>
                </a:cxn>
                <a:cxn ang="0">
                  <a:pos x="294" y="42"/>
                </a:cxn>
                <a:cxn ang="0">
                  <a:pos x="256" y="12"/>
                </a:cxn>
              </a:cxnLst>
              <a:rect l="0" t="0" r="0" b="0"/>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gradFill rotWithShape="1">
              <a:gsLst>
                <a:gs pos="0">
                  <a:srgbClr val="B8DB4D"/>
                </a:gs>
                <a:gs pos="100000">
                  <a:schemeClr val="folHlink"/>
                </a:gs>
              </a:gsLst>
              <a:lin ang="5400000" scaled="1"/>
              <a:tileRect/>
            </a:gradFill>
            <a:ln w="9525">
              <a:noFill/>
            </a:ln>
          </p:spPr>
          <p:txBody>
            <a:bodyPr/>
            <a:lstStyle/>
            <a:p>
              <a:endParaRPr lang="zh-CN" altLang="en-US"/>
            </a:p>
          </p:txBody>
        </p:sp>
        <p:sp>
          <p:nvSpPr>
            <p:cNvPr id="223240" name="Freeform 4"/>
            <p:cNvSpPr/>
            <p:nvPr/>
          </p:nvSpPr>
          <p:spPr>
            <a:xfrm>
              <a:off x="0" y="0"/>
              <a:ext cx="3403" cy="3515"/>
            </a:xfrm>
            <a:custGeom>
              <a:avLst/>
              <a:gdLst/>
              <a:ahLst/>
              <a:cxnLst>
                <a:cxn ang="0">
                  <a:pos x="264" y="20"/>
                </a:cxn>
                <a:cxn ang="0">
                  <a:pos x="286" y="52"/>
                </a:cxn>
                <a:cxn ang="0">
                  <a:pos x="242" y="68"/>
                </a:cxn>
                <a:cxn ang="0">
                  <a:pos x="202" y="72"/>
                </a:cxn>
                <a:cxn ang="0">
                  <a:pos x="194" y="102"/>
                </a:cxn>
                <a:cxn ang="0">
                  <a:pos x="140" y="114"/>
                </a:cxn>
                <a:cxn ang="0">
                  <a:pos x="116" y="136"/>
                </a:cxn>
                <a:cxn ang="0">
                  <a:pos x="84" y="164"/>
                </a:cxn>
                <a:cxn ang="0">
                  <a:pos x="76" y="182"/>
                </a:cxn>
                <a:cxn ang="0">
                  <a:pos x="60" y="224"/>
                </a:cxn>
                <a:cxn ang="0">
                  <a:pos x="42" y="272"/>
                </a:cxn>
                <a:cxn ang="0">
                  <a:pos x="24" y="296"/>
                </a:cxn>
                <a:cxn ang="0">
                  <a:pos x="12" y="330"/>
                </a:cxn>
                <a:cxn ang="0">
                  <a:pos x="16" y="352"/>
                </a:cxn>
                <a:cxn ang="0">
                  <a:pos x="6" y="396"/>
                </a:cxn>
                <a:cxn ang="0">
                  <a:pos x="30" y="420"/>
                </a:cxn>
                <a:cxn ang="0">
                  <a:pos x="22" y="448"/>
                </a:cxn>
                <a:cxn ang="0">
                  <a:pos x="38" y="472"/>
                </a:cxn>
                <a:cxn ang="0">
                  <a:pos x="64" y="500"/>
                </a:cxn>
                <a:cxn ang="0">
                  <a:pos x="76" y="546"/>
                </a:cxn>
                <a:cxn ang="0">
                  <a:pos x="126" y="572"/>
                </a:cxn>
                <a:cxn ang="0">
                  <a:pos x="130" y="602"/>
                </a:cxn>
                <a:cxn ang="0">
                  <a:pos x="170" y="614"/>
                </a:cxn>
                <a:cxn ang="0">
                  <a:pos x="188" y="636"/>
                </a:cxn>
                <a:cxn ang="0">
                  <a:pos x="212" y="644"/>
                </a:cxn>
                <a:cxn ang="0">
                  <a:pos x="238" y="662"/>
                </a:cxn>
                <a:cxn ang="0">
                  <a:pos x="280" y="668"/>
                </a:cxn>
                <a:cxn ang="0">
                  <a:pos x="300" y="676"/>
                </a:cxn>
                <a:cxn ang="0">
                  <a:pos x="330" y="688"/>
                </a:cxn>
                <a:cxn ang="0">
                  <a:pos x="350" y="694"/>
                </a:cxn>
                <a:cxn ang="0">
                  <a:pos x="392" y="718"/>
                </a:cxn>
                <a:cxn ang="0">
                  <a:pos x="398" y="686"/>
                </a:cxn>
                <a:cxn ang="0">
                  <a:pos x="428" y="688"/>
                </a:cxn>
                <a:cxn ang="0">
                  <a:pos x="504" y="660"/>
                </a:cxn>
                <a:cxn ang="0">
                  <a:pos x="534" y="656"/>
                </a:cxn>
                <a:cxn ang="0">
                  <a:pos x="550" y="644"/>
                </a:cxn>
                <a:cxn ang="0">
                  <a:pos x="570" y="612"/>
                </a:cxn>
                <a:cxn ang="0">
                  <a:pos x="612" y="586"/>
                </a:cxn>
                <a:cxn ang="0">
                  <a:pos x="630" y="554"/>
                </a:cxn>
                <a:cxn ang="0">
                  <a:pos x="656" y="520"/>
                </a:cxn>
                <a:cxn ang="0">
                  <a:pos x="682" y="492"/>
                </a:cxn>
                <a:cxn ang="0">
                  <a:pos x="692" y="466"/>
                </a:cxn>
                <a:cxn ang="0">
                  <a:pos x="696" y="410"/>
                </a:cxn>
                <a:cxn ang="0">
                  <a:pos x="734" y="352"/>
                </a:cxn>
                <a:cxn ang="0">
                  <a:pos x="718" y="316"/>
                </a:cxn>
                <a:cxn ang="0">
                  <a:pos x="710" y="292"/>
                </a:cxn>
                <a:cxn ang="0">
                  <a:pos x="698" y="258"/>
                </a:cxn>
                <a:cxn ang="0">
                  <a:pos x="678" y="212"/>
                </a:cxn>
                <a:cxn ang="0">
                  <a:pos x="654" y="182"/>
                </a:cxn>
                <a:cxn ang="0">
                  <a:pos x="632" y="154"/>
                </a:cxn>
                <a:cxn ang="0">
                  <a:pos x="612" y="104"/>
                </a:cxn>
                <a:cxn ang="0">
                  <a:pos x="592" y="108"/>
                </a:cxn>
                <a:cxn ang="0">
                  <a:pos x="548" y="100"/>
                </a:cxn>
                <a:cxn ang="0">
                  <a:pos x="508" y="22"/>
                </a:cxn>
                <a:cxn ang="0">
                  <a:pos x="456" y="48"/>
                </a:cxn>
                <a:cxn ang="0">
                  <a:pos x="430" y="46"/>
                </a:cxn>
                <a:cxn ang="0">
                  <a:pos x="370" y="10"/>
                </a:cxn>
                <a:cxn ang="0">
                  <a:pos x="348" y="10"/>
                </a:cxn>
                <a:cxn ang="0">
                  <a:pos x="326" y="28"/>
                </a:cxn>
                <a:cxn ang="0">
                  <a:pos x="294" y="42"/>
                </a:cxn>
                <a:cxn ang="0">
                  <a:pos x="256" y="12"/>
                </a:cxn>
              </a:cxnLst>
              <a:rect l="0" t="0" r="0" b="0"/>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gradFill rotWithShape="1">
              <a:gsLst>
                <a:gs pos="0">
                  <a:schemeClr val="hlink"/>
                </a:gs>
                <a:gs pos="100000">
                  <a:srgbClr val="004747"/>
                </a:gs>
              </a:gsLst>
              <a:lin ang="5400000" scaled="1"/>
              <a:tileRect/>
            </a:gradFill>
            <a:ln w="9525">
              <a:noFill/>
            </a:ln>
          </p:spPr>
          <p:txBody>
            <a:bodyPr/>
            <a:lstStyle/>
            <a:p>
              <a:endParaRPr lang="zh-CN" altLang="en-US"/>
            </a:p>
          </p:txBody>
        </p:sp>
        <p:sp>
          <p:nvSpPr>
            <p:cNvPr id="223241" name="AutoShape 5"/>
            <p:cNvSpPr/>
            <p:nvPr/>
          </p:nvSpPr>
          <p:spPr>
            <a:xfrm>
              <a:off x="3403" y="1248"/>
              <a:ext cx="795" cy="907"/>
            </a:xfrm>
            <a:prstGeom prst="chevron">
              <a:avLst>
                <a:gd name="adj" fmla="val 52500"/>
              </a:avLst>
            </a:prstGeom>
            <a:solidFill>
              <a:schemeClr val="hlink"/>
            </a:soli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23242" name="AutoShape 6"/>
            <p:cNvSpPr/>
            <p:nvPr/>
          </p:nvSpPr>
          <p:spPr>
            <a:xfrm>
              <a:off x="7710" y="1248"/>
              <a:ext cx="795" cy="907"/>
            </a:xfrm>
            <a:prstGeom prst="chevron">
              <a:avLst>
                <a:gd name="adj" fmla="val 52500"/>
              </a:avLst>
            </a:prstGeom>
            <a:solidFill>
              <a:schemeClr val="accent1"/>
            </a:soli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23243" name="AutoShape 10"/>
            <p:cNvSpPr/>
            <p:nvPr/>
          </p:nvSpPr>
          <p:spPr>
            <a:xfrm>
              <a:off x="10" y="1295"/>
              <a:ext cx="3240" cy="905"/>
            </a:xfrm>
            <a:prstGeom prst="roundRect">
              <a:avLst>
                <a:gd name="adj" fmla="val 50000"/>
              </a:avLst>
            </a:prstGeom>
            <a:noFill/>
            <a:ln w="9525">
              <a:noFill/>
            </a:ln>
          </p:spPr>
          <p:txBody>
            <a:bodyPr wrap="none" anchor="ctr"/>
            <a:lstStyle/>
            <a:p>
              <a:pPr algn="ctr" eaLnBrk="0" hangingPunct="0"/>
              <a:r>
                <a:rPr lang="en-US" altLang="zh-CN" sz="2000" b="0" dirty="0">
                  <a:solidFill>
                    <a:schemeClr val="bg1"/>
                  </a:solidFill>
                  <a:latin typeface="黑体" panose="02010609060101010101" charset="-122"/>
                  <a:ea typeface="黑体" panose="02010609060101010101" charset="-122"/>
                </a:rPr>
                <a:t> 1.有效定位</a:t>
              </a:r>
            </a:p>
          </p:txBody>
        </p:sp>
        <p:sp>
          <p:nvSpPr>
            <p:cNvPr id="223244" name="AutoShape 11"/>
            <p:cNvSpPr/>
            <p:nvPr/>
          </p:nvSpPr>
          <p:spPr>
            <a:xfrm>
              <a:off x="4330" y="1295"/>
              <a:ext cx="3240" cy="905"/>
            </a:xfrm>
            <a:prstGeom prst="roundRect">
              <a:avLst>
                <a:gd name="adj" fmla="val 50000"/>
              </a:avLst>
            </a:prstGeom>
            <a:noFill/>
            <a:ln w="9525">
              <a:noFill/>
            </a:ln>
          </p:spPr>
          <p:txBody>
            <a:bodyPr wrap="none" anchor="ctr"/>
            <a:lstStyle/>
            <a:p>
              <a:pPr algn="ctr" eaLnBrk="0" hangingPunct="0"/>
              <a:r>
                <a:rPr lang="en-US" altLang="zh-CN" sz="2000" b="0" dirty="0">
                  <a:solidFill>
                    <a:schemeClr val="bg1"/>
                  </a:solidFill>
                  <a:latin typeface="黑体" panose="02010609060101010101" charset="-122"/>
                  <a:ea typeface="黑体" panose="02010609060101010101" charset="-122"/>
                </a:rPr>
                <a:t>2.储位明确</a:t>
              </a:r>
            </a:p>
          </p:txBody>
        </p:sp>
        <p:sp>
          <p:nvSpPr>
            <p:cNvPr id="223245" name="AutoShape 12"/>
            <p:cNvSpPr/>
            <p:nvPr/>
          </p:nvSpPr>
          <p:spPr>
            <a:xfrm>
              <a:off x="8770" y="1295"/>
              <a:ext cx="3240" cy="905"/>
            </a:xfrm>
            <a:prstGeom prst="roundRect">
              <a:avLst>
                <a:gd name="adj" fmla="val 50000"/>
              </a:avLst>
            </a:prstGeom>
            <a:noFill/>
            <a:ln w="9525">
              <a:noFill/>
            </a:ln>
          </p:spPr>
          <p:txBody>
            <a:bodyPr wrap="none" anchor="ctr"/>
            <a:lstStyle/>
            <a:p>
              <a:pPr algn="ctr" eaLnBrk="0" hangingPunct="0"/>
              <a:r>
                <a:rPr lang="en-US" altLang="zh-CN" sz="2000" b="0" dirty="0">
                  <a:solidFill>
                    <a:schemeClr val="bg1"/>
                  </a:solidFill>
                  <a:latin typeface="黑体" panose="02010609060101010101" charset="-122"/>
                  <a:ea typeface="黑体" panose="02010609060101010101" charset="-122"/>
                </a:rPr>
                <a:t>3.记录变动</a:t>
              </a:r>
            </a:p>
          </p:txBody>
        </p:sp>
      </p:grpSp>
      <p:sp>
        <p:nvSpPr>
          <p:cNvPr id="9" name="文本框 8"/>
          <p:cNvSpPr txBox="1"/>
          <p:nvPr/>
        </p:nvSpPr>
        <p:spPr>
          <a:xfrm>
            <a:off x="251460" y="1059815"/>
            <a:ext cx="2618105" cy="368300"/>
          </a:xfrm>
          <a:prstGeom prst="rect">
            <a:avLst/>
          </a:prstGeom>
          <a:noFill/>
        </p:spPr>
        <p:txBody>
          <a:bodyPr wrap="none" rtlCol="0" anchor="t">
            <a:spAutoFit/>
          </a:bodyPr>
          <a:lstStyle/>
          <a:p>
            <a:pPr marL="571500" indent="-571500" eaLnBrk="0" hangingPunct="0">
              <a:lnSpc>
                <a:spcPct val="90000"/>
              </a:lnSpc>
              <a:buFont typeface="Wingdings" panose="05000000000000000000" pitchFamily="2" charset="2"/>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）储位管理的原则</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仓储过程中的储位管理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179705" y="915670"/>
            <a:ext cx="2618105" cy="368300"/>
          </a:xfrm>
          <a:prstGeom prst="rect">
            <a:avLst/>
          </a:prstGeom>
          <a:noFill/>
        </p:spPr>
        <p:txBody>
          <a:bodyPr wrap="none" rtlCol="0" anchor="t">
            <a:spAutoFit/>
          </a:bodyPr>
          <a:lstStyle/>
          <a:p>
            <a:pPr marL="571500" indent="-571500" eaLnBrk="0" hangingPunct="0">
              <a:lnSpc>
                <a:spcPct val="90000"/>
              </a:lnSpc>
              <a:buFont typeface="Wingdings" panose="05000000000000000000" pitchFamily="2" charset="2"/>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）储位管理的原则</a:t>
            </a:r>
          </a:p>
        </p:txBody>
      </p:sp>
      <p:pic>
        <p:nvPicPr>
          <p:cNvPr id="224257" name="Picture 2"/>
          <p:cNvPicPr>
            <a:picLocks noChangeAspect="1"/>
          </p:cNvPicPr>
          <p:nvPr/>
        </p:nvPicPr>
        <p:blipFill>
          <a:blip r:embed="rId3"/>
          <a:stretch>
            <a:fillRect/>
          </a:stretch>
        </p:blipFill>
        <p:spPr>
          <a:xfrm>
            <a:off x="539115" y="1283970"/>
            <a:ext cx="7835265" cy="3308985"/>
          </a:xfrm>
          <a:prstGeom prst="rect">
            <a:avLst/>
          </a:prstGeom>
          <a:noFill/>
          <a:ln w="9525">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4" name="Picture 2"/>
          <p:cNvPicPr>
            <a:picLocks noChangeAspect="1"/>
          </p:cNvPicPr>
          <p:nvPr/>
        </p:nvPicPr>
        <p:blipFill>
          <a:blip r:embed="rId3"/>
          <a:stretch>
            <a:fillRect/>
          </a:stretch>
        </p:blipFill>
        <p:spPr>
          <a:xfrm>
            <a:off x="1115060" y="1203960"/>
            <a:ext cx="5991860" cy="3587115"/>
          </a:xfrm>
          <a:prstGeom prst="rect">
            <a:avLst/>
          </a:prstGeom>
          <a:noFill/>
          <a:ln w="9525">
            <a:noFill/>
          </a:ln>
        </p:spPr>
      </p:pic>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仓储过程中的储位管理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179705" y="915670"/>
            <a:ext cx="3126105" cy="368300"/>
          </a:xfrm>
          <a:prstGeom prst="rect">
            <a:avLst/>
          </a:prstGeom>
          <a:noFill/>
        </p:spPr>
        <p:txBody>
          <a:bodyPr wrap="none" rtlCol="0" anchor="t">
            <a:spAutoFit/>
          </a:bodyPr>
          <a:lstStyle/>
          <a:p>
            <a:pPr marL="571500" indent="-571500" algn="l" eaLnBrk="0" hangingPunct="0">
              <a:lnSpc>
                <a:spcPct val="90000"/>
              </a:lnSpc>
              <a:buFont typeface="Wingdings" panose="05000000000000000000" pitchFamily="2" charset="2"/>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）储位管理的储区分类</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366649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）采取有效的先进先出方式</a:t>
            </a:r>
          </a:p>
        </p:txBody>
      </p:sp>
      <p:sp>
        <p:nvSpPr>
          <p:cNvPr id="4" name="文本框 3"/>
          <p:cNvSpPr txBox="1"/>
          <p:nvPr/>
        </p:nvSpPr>
        <p:spPr>
          <a:xfrm>
            <a:off x="323215" y="1419860"/>
            <a:ext cx="8351520" cy="2168525"/>
          </a:xfrm>
          <a:prstGeom prst="rect">
            <a:avLst/>
          </a:prstGeom>
          <a:noFill/>
        </p:spPr>
        <p:txBody>
          <a:bodyPr wrap="square" rtlCol="0" anchor="t">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有效的先进先出方式可以保证每个储存对象的储存期不致太长，主要有以下三种措施：</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1.贯通式货架系统</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2.“双仓法”储存</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3.计算机存取系统</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831" y="2139563"/>
            <a:ext cx="3780420" cy="252028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7315" y="876935"/>
            <a:ext cx="56959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）提高储存密度，提高仓容利用率</a:t>
            </a:r>
          </a:p>
        </p:txBody>
      </p:sp>
      <p:sp>
        <p:nvSpPr>
          <p:cNvPr id="4" name="文本框 3"/>
          <p:cNvSpPr txBox="1"/>
          <p:nvPr/>
        </p:nvSpPr>
        <p:spPr>
          <a:xfrm>
            <a:off x="323850" y="1203325"/>
            <a:ext cx="8351520" cy="1568450"/>
          </a:xfrm>
          <a:prstGeom prst="rect">
            <a:avLst/>
          </a:prstGeom>
          <a:noFill/>
        </p:spPr>
        <p:txBody>
          <a:bodyPr wrap="square" rtlCol="0" anchor="t">
            <a:spAutoFit/>
          </a:bodyPr>
          <a:lstStyle/>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提高储存密度和仓容利用率可以相对降低储存成本，减少占有面积，主要有以下三种措施：</a:t>
            </a:r>
          </a:p>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1.采用</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高垛</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的方法以增加储存的高度</a:t>
            </a:r>
          </a:p>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缩小库内通道宽度</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以增加储存有效面积</a:t>
            </a:r>
          </a:p>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减少库内通道数量</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以增加储存有效面积</a:t>
            </a:r>
          </a:p>
        </p:txBody>
      </p:sp>
      <p:pic>
        <p:nvPicPr>
          <p:cNvPr id="100" name="图片 99"/>
          <p:cNvPicPr/>
          <p:nvPr/>
        </p:nvPicPr>
        <p:blipFill>
          <a:blip r:embed="rId3"/>
          <a:stretch>
            <a:fillRect/>
          </a:stretch>
        </p:blipFill>
        <p:spPr>
          <a:xfrm>
            <a:off x="1043305" y="2715895"/>
            <a:ext cx="2957830" cy="1966595"/>
          </a:xfrm>
          <a:prstGeom prst="rect">
            <a:avLst/>
          </a:prstGeom>
          <a:noFill/>
          <a:ln w="9525">
            <a:noFill/>
          </a:ln>
        </p:spPr>
      </p:pic>
      <p:pic>
        <p:nvPicPr>
          <p:cNvPr id="101" name="图片 100"/>
          <p:cNvPicPr/>
          <p:nvPr/>
        </p:nvPicPr>
        <p:blipFill>
          <a:blip r:embed="rId4"/>
          <a:stretch>
            <a:fillRect/>
          </a:stretch>
        </p:blipFill>
        <p:spPr>
          <a:xfrm>
            <a:off x="4704080" y="1699895"/>
            <a:ext cx="3538220" cy="29057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56959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）采用有效的储存定位系统</a:t>
            </a:r>
          </a:p>
        </p:txBody>
      </p:sp>
      <p:sp>
        <p:nvSpPr>
          <p:cNvPr id="4" name="文本框 3"/>
          <p:cNvSpPr txBox="1"/>
          <p:nvPr/>
        </p:nvSpPr>
        <p:spPr>
          <a:xfrm>
            <a:off x="179070" y="1365885"/>
            <a:ext cx="4676140" cy="3415030"/>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储存定位的含义是对</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储存对象的储存位置</a:t>
            </a:r>
            <a:r>
              <a:rPr lang="zh-CN" altLang="en-US">
                <a:latin typeface="微软雅黑" panose="020B0503020204020204" pitchFamily="34" charset="-122"/>
                <a:ea typeface="微软雅黑" panose="020B0503020204020204" pitchFamily="34" charset="-122"/>
                <a:cs typeface="微软雅黑" panose="020B0503020204020204" pitchFamily="34" charset="-122"/>
              </a:rPr>
              <a:t>采用科学的反映方法。</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如“四位数定位”，是传统手工管理中采用的科学方法。四位数指四个号码，分别是：序号、架号、层号、位号。这就使每个货位都有固定编号，在物品入库时，把位置编号记录在账，提货时按编号指示，很快就能把物品找出来。</a:t>
            </a:r>
          </a:p>
        </p:txBody>
      </p:sp>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5510" y="1495776"/>
            <a:ext cx="4009644" cy="3154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56959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）采用有效的监测清点方式</a:t>
            </a:r>
          </a:p>
        </p:txBody>
      </p:sp>
      <p:sp>
        <p:nvSpPr>
          <p:cNvPr id="4" name="文本框 3"/>
          <p:cNvSpPr txBox="1"/>
          <p:nvPr/>
        </p:nvSpPr>
        <p:spPr>
          <a:xfrm>
            <a:off x="179070" y="1365885"/>
            <a:ext cx="4676140" cy="2584450"/>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这种方法可以保证储存物品的数量与质量及其反映的真实性，监测清点的具体方式有以下三种：</a:t>
            </a:r>
          </a:p>
          <a:p>
            <a:pPr>
              <a:lnSpc>
                <a:spcPct val="150000"/>
              </a:lnSpc>
            </a:pPr>
            <a:r>
              <a:rPr lang="zh-CN" altLang="en-US">
                <a:latin typeface="Calibri" panose="020F0502020204030204" charset="0"/>
                <a:ea typeface="微软雅黑" panose="020B0503020204020204" pitchFamily="34" charset="-122"/>
                <a:cs typeface="微软雅黑" panose="020B0503020204020204" pitchFamily="34" charset="-122"/>
              </a:rPr>
              <a:t>①</a:t>
            </a:r>
            <a:r>
              <a:rPr lang="zh-CN" altLang="en-US">
                <a:latin typeface="微软雅黑" panose="020B0503020204020204" pitchFamily="34" charset="-122"/>
                <a:ea typeface="微软雅黑" panose="020B0503020204020204" pitchFamily="34" charset="-122"/>
                <a:cs typeface="微软雅黑" panose="020B0503020204020204" pitchFamily="34" charset="-122"/>
              </a:rPr>
              <a:t>“五五化”堆码方式</a:t>
            </a:r>
          </a:p>
          <a:p>
            <a:pPr>
              <a:lnSpc>
                <a:spcPct val="150000"/>
              </a:lnSpc>
            </a:pPr>
            <a:r>
              <a:rPr lang="zh-CN" altLang="en-US">
                <a:latin typeface="Calibri" panose="020F0502020204030204" charset="0"/>
                <a:ea typeface="微软雅黑" panose="020B0503020204020204" pitchFamily="34" charset="-122"/>
                <a:cs typeface="微软雅黑" panose="020B0503020204020204" pitchFamily="34" charset="-122"/>
              </a:rPr>
              <a:t>②</a:t>
            </a:r>
            <a:r>
              <a:rPr lang="en-US" altLang="zh-CN">
                <a:latin typeface="Calibri" panose="020F0502020204030204" charset="0"/>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光电识别系统</a:t>
            </a:r>
          </a:p>
          <a:p>
            <a:pPr>
              <a:lnSpc>
                <a:spcPct val="150000"/>
              </a:lnSpc>
            </a:pPr>
            <a:r>
              <a:rPr lang="zh-CN" altLang="en-US">
                <a:latin typeface="Calibri" panose="020F0502020204030204" charset="0"/>
                <a:ea typeface="微软雅黑" panose="020B0503020204020204" pitchFamily="34" charset="-122"/>
                <a:cs typeface="微软雅黑" panose="020B0503020204020204" pitchFamily="34" charset="-122"/>
              </a:rPr>
              <a:t>③</a:t>
            </a:r>
            <a:r>
              <a:rPr lang="en-US" altLang="zh-CN">
                <a:latin typeface="Calibri" panose="020F0502020204030204" charset="0"/>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电子计算机监控系统</a:t>
            </a:r>
          </a:p>
        </p:txBody>
      </p:sp>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5510" y="1495776"/>
            <a:ext cx="4009644" cy="3154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787400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）采用现代储存保养技术，避免仓储物品质量的损坏</a:t>
            </a:r>
          </a:p>
        </p:txBody>
      </p:sp>
      <p:sp>
        <p:nvSpPr>
          <p:cNvPr id="4" name="文本框 3"/>
          <p:cNvSpPr txBox="1"/>
          <p:nvPr/>
        </p:nvSpPr>
        <p:spPr>
          <a:xfrm>
            <a:off x="11430" y="1851660"/>
            <a:ext cx="2354580" cy="1337945"/>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Calibri" panose="020F0502020204030204" charset="0"/>
                <a:ea typeface="微软雅黑" panose="020B0503020204020204" pitchFamily="34" charset="-122"/>
                <a:cs typeface="微软雅黑" panose="020B0503020204020204" pitchFamily="34" charset="-122"/>
              </a:rPr>
              <a:t>①</a:t>
            </a:r>
            <a:r>
              <a:rPr lang="zh-CN" altLang="en-US">
                <a:latin typeface="微软雅黑" panose="020B0503020204020204" pitchFamily="34" charset="-122"/>
                <a:ea typeface="微软雅黑" panose="020B0503020204020204" pitchFamily="34" charset="-122"/>
                <a:cs typeface="微软雅黑" panose="020B0503020204020204" pitchFamily="34" charset="-122"/>
              </a:rPr>
              <a:t>气幕隔潮</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Calibri" panose="020F0502020204030204" charset="0"/>
                <a:ea typeface="微软雅黑" panose="020B0503020204020204" pitchFamily="34" charset="-122"/>
                <a:cs typeface="微软雅黑" panose="020B0503020204020204" pitchFamily="34" charset="-122"/>
              </a:rPr>
              <a:t>②</a:t>
            </a:r>
            <a:r>
              <a:rPr lang="zh-CN" altLang="en-US">
                <a:latin typeface="微软雅黑" panose="020B0503020204020204" pitchFamily="34" charset="-122"/>
                <a:ea typeface="微软雅黑" panose="020B0503020204020204" pitchFamily="34" charset="-122"/>
                <a:cs typeface="微软雅黑" panose="020B0503020204020204" pitchFamily="34" charset="-122"/>
              </a:rPr>
              <a:t>气调储存</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Calibri" panose="020F0502020204030204" charset="0"/>
                <a:ea typeface="微软雅黑" panose="020B0503020204020204" pitchFamily="34" charset="-122"/>
                <a:cs typeface="微软雅黑" panose="020B0503020204020204" pitchFamily="34" charset="-122"/>
              </a:rPr>
              <a:t>③</a:t>
            </a:r>
            <a:r>
              <a:rPr lang="zh-CN" altLang="en-US">
                <a:latin typeface="微软雅黑" panose="020B0503020204020204" pitchFamily="34" charset="-122"/>
                <a:ea typeface="微软雅黑" panose="020B0503020204020204" pitchFamily="34" charset="-122"/>
                <a:cs typeface="微软雅黑" panose="020B0503020204020204" pitchFamily="34" charset="-122"/>
              </a:rPr>
              <a:t>塑料薄膜封闭</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620" y="1419225"/>
            <a:ext cx="4744720" cy="32696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 typeface="Arial" panose="020B0604020202020204" pitchFamily="34" charset="0"/>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仓储</a:t>
              </a:r>
              <a:r>
                <a:rPr lang="zh-CN" altLang="en-US" b="1" dirty="0">
                  <a:solidFill>
                    <a:srgbClr val="0474B6"/>
                  </a:solidFill>
                  <a:latin typeface="微软雅黑" panose="020B0503020204020204" pitchFamily="34" charset="-122"/>
                  <a:ea typeface="微软雅黑" panose="020B0503020204020204" pitchFamily="34" charset="-122"/>
                  <a:sym typeface="+mn-ea"/>
                </a:rPr>
                <a:t>的功能</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TextBox 1"/>
          <p:cNvSpPr txBox="1"/>
          <p:nvPr/>
        </p:nvSpPr>
        <p:spPr>
          <a:xfrm>
            <a:off x="1185305" y="2427559"/>
            <a:ext cx="1097280" cy="645160"/>
          </a:xfrm>
          <a:prstGeom prst="rect">
            <a:avLst/>
          </a:prstGeom>
          <a:noFill/>
        </p:spPr>
        <p:txBody>
          <a:bodyPr wrap="none" rtlCol="0">
            <a:spAutoFit/>
          </a:bodyPr>
          <a:lstStyle/>
          <a:p>
            <a:pPr algn="r"/>
            <a:r>
              <a:rPr lang="zh-CN" altLang="en-US" sz="3600" b="1" dirty="0" smtClean="0">
                <a:solidFill>
                  <a:prstClr val="black"/>
                </a:solidFill>
                <a:latin typeface="微软雅黑" panose="020B0503020204020204" pitchFamily="34" charset="-122"/>
                <a:ea typeface="微软雅黑" panose="020B0503020204020204" pitchFamily="34" charset="-122"/>
              </a:rPr>
              <a:t>保管</a:t>
            </a:r>
          </a:p>
        </p:txBody>
      </p:sp>
      <p:sp>
        <p:nvSpPr>
          <p:cNvPr id="3" name="TextBox 2"/>
          <p:cNvSpPr txBox="1"/>
          <p:nvPr/>
        </p:nvSpPr>
        <p:spPr>
          <a:xfrm>
            <a:off x="1092309" y="3523430"/>
            <a:ext cx="1097280" cy="645160"/>
          </a:xfrm>
          <a:prstGeom prst="rect">
            <a:avLst/>
          </a:prstGeom>
          <a:noFill/>
        </p:spPr>
        <p:txBody>
          <a:bodyPr wrap="none" rtlCol="0">
            <a:spAutoFit/>
          </a:bodyPr>
          <a:lstStyle/>
          <a:p>
            <a:pPr algn="r"/>
            <a:r>
              <a:rPr lang="zh-CN" altLang="en-US" sz="3600" b="1" dirty="0" smtClean="0">
                <a:solidFill>
                  <a:prstClr val="black"/>
                </a:solidFill>
                <a:latin typeface="微软雅黑" panose="020B0503020204020204" pitchFamily="34" charset="-122"/>
                <a:ea typeface="微软雅黑" panose="020B0503020204020204" pitchFamily="34" charset="-122"/>
              </a:rPr>
              <a:t>加工</a:t>
            </a:r>
          </a:p>
        </p:txBody>
      </p:sp>
      <p:sp>
        <p:nvSpPr>
          <p:cNvPr id="4" name="TextBox 3"/>
          <p:cNvSpPr txBox="1"/>
          <p:nvPr/>
        </p:nvSpPr>
        <p:spPr>
          <a:xfrm>
            <a:off x="5865847" y="2571924"/>
            <a:ext cx="2722880" cy="706755"/>
          </a:xfrm>
          <a:prstGeom prst="rect">
            <a:avLst/>
          </a:prstGeom>
          <a:noFill/>
        </p:spPr>
        <p:txBody>
          <a:bodyPr wrap="none" rtlCol="0">
            <a:spAutoFit/>
          </a:bodyPr>
          <a:lstStyle/>
          <a:p>
            <a:pPr algn="r"/>
            <a:r>
              <a:rPr lang="zh-CN" altLang="en-US" sz="4000" b="1" dirty="0" smtClean="0">
                <a:solidFill>
                  <a:prstClr val="black"/>
                </a:solidFill>
                <a:latin typeface="微软雅黑" panose="020B0503020204020204" pitchFamily="34" charset="-122"/>
                <a:ea typeface="微软雅黑" panose="020B0503020204020204" pitchFamily="34" charset="-122"/>
              </a:rPr>
              <a:t>分类和转运</a:t>
            </a:r>
          </a:p>
        </p:txBody>
      </p:sp>
      <p:sp>
        <p:nvSpPr>
          <p:cNvPr id="5" name="TextBox 4"/>
          <p:cNvSpPr txBox="1"/>
          <p:nvPr/>
        </p:nvSpPr>
        <p:spPr>
          <a:xfrm>
            <a:off x="5146005" y="3579849"/>
            <a:ext cx="3230880" cy="706755"/>
          </a:xfrm>
          <a:prstGeom prst="rect">
            <a:avLst/>
          </a:prstGeom>
          <a:noFill/>
        </p:spPr>
        <p:txBody>
          <a:bodyPr wrap="none" rtlCol="0">
            <a:spAutoFit/>
          </a:bodyPr>
          <a:lstStyle/>
          <a:p>
            <a:pPr algn="r"/>
            <a:r>
              <a:rPr lang="zh-CN" altLang="en-US" sz="4000" b="1" dirty="0" smtClean="0">
                <a:solidFill>
                  <a:prstClr val="black"/>
                </a:solidFill>
                <a:latin typeface="微软雅黑" panose="020B0503020204020204" pitchFamily="34" charset="-122"/>
                <a:ea typeface="微软雅黑" panose="020B0503020204020204" pitchFamily="34" charset="-122"/>
              </a:rPr>
              <a:t>支持市场形象</a:t>
            </a:r>
          </a:p>
        </p:txBody>
      </p:sp>
      <p:sp>
        <p:nvSpPr>
          <p:cNvPr id="17" name="椭圆 34"/>
          <p:cNvSpPr/>
          <p:nvPr/>
        </p:nvSpPr>
        <p:spPr>
          <a:xfrm rot="16200000">
            <a:off x="3003560" y="218998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rot="5400000">
            <a:off x="4444618" y="2164603"/>
            <a:ext cx="902720" cy="117284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sp>
        <p:nvSpPr>
          <p:cNvPr id="21" name="椭圆 34"/>
          <p:cNvSpPr/>
          <p:nvPr/>
        </p:nvSpPr>
        <p:spPr>
          <a:xfrm rot="5400000">
            <a:off x="3865921" y="327887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rot="16200000">
            <a:off x="2463704" y="3255167"/>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sp>
        <p:nvSpPr>
          <p:cNvPr id="32" name="TextBox 17"/>
          <p:cNvSpPr txBox="1"/>
          <p:nvPr/>
        </p:nvSpPr>
        <p:spPr>
          <a:xfrm>
            <a:off x="1196841" y="1338769"/>
            <a:ext cx="1097280" cy="645160"/>
          </a:xfrm>
          <a:prstGeom prst="rect">
            <a:avLst/>
          </a:prstGeom>
          <a:noFill/>
        </p:spPr>
        <p:txBody>
          <a:bodyPr wrap="none" rtlCol="0">
            <a:spAutoFit/>
          </a:bodyPr>
          <a:lstStyle/>
          <a:p>
            <a:pPr algn="r"/>
            <a:r>
              <a:rPr lang="zh-CN" altLang="en-US" sz="3600" b="1" dirty="0" smtClean="0">
                <a:solidFill>
                  <a:prstClr val="black"/>
                </a:solidFill>
                <a:latin typeface="微软雅黑" panose="020B0503020204020204" pitchFamily="34" charset="-122"/>
                <a:ea typeface="微软雅黑" panose="020B0503020204020204" pitchFamily="34" charset="-122"/>
              </a:rPr>
              <a:t>储存</a:t>
            </a:r>
          </a:p>
        </p:txBody>
      </p:sp>
      <p:sp>
        <p:nvSpPr>
          <p:cNvPr id="33" name="TextBox 18"/>
          <p:cNvSpPr txBox="1"/>
          <p:nvPr/>
        </p:nvSpPr>
        <p:spPr>
          <a:xfrm>
            <a:off x="5357186" y="1341517"/>
            <a:ext cx="1198880" cy="706755"/>
          </a:xfrm>
          <a:prstGeom prst="rect">
            <a:avLst/>
          </a:prstGeom>
          <a:noFill/>
        </p:spPr>
        <p:txBody>
          <a:bodyPr wrap="none" rtlCol="0">
            <a:spAutoFit/>
          </a:bodyPr>
          <a:lstStyle/>
          <a:p>
            <a:pPr algn="r"/>
            <a:r>
              <a:rPr lang="zh-CN" altLang="en-US" sz="4000" b="1" dirty="0" smtClean="0">
                <a:solidFill>
                  <a:prstClr val="black"/>
                </a:solidFill>
                <a:latin typeface="微软雅黑" panose="020B0503020204020204" pitchFamily="34" charset="-122"/>
                <a:ea typeface="微软雅黑" panose="020B0503020204020204" pitchFamily="34" charset="-122"/>
              </a:rPr>
              <a:t>整合</a:t>
            </a:r>
          </a:p>
        </p:txBody>
      </p:sp>
      <p:sp>
        <p:nvSpPr>
          <p:cNvPr id="34" name="椭圆 34"/>
          <p:cNvSpPr/>
          <p:nvPr/>
        </p:nvSpPr>
        <p:spPr>
          <a:xfrm rot="5400000">
            <a:off x="3881739" y="111853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rot="16200000">
            <a:off x="2479522" y="1094825"/>
            <a:ext cx="902720" cy="1172844"/>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sp>
        <p:nvSpPr>
          <p:cNvPr id="40" name="KSO_Shape"/>
          <p:cNvSpPr/>
          <p:nvPr/>
        </p:nvSpPr>
        <p:spPr bwMode="auto">
          <a:xfrm>
            <a:off x="2800026" y="146183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1" name="KSO_Shape"/>
          <p:cNvSpPr/>
          <p:nvPr/>
        </p:nvSpPr>
        <p:spPr bwMode="auto">
          <a:xfrm>
            <a:off x="3359819" y="251228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6" name="KSO_Shape"/>
          <p:cNvSpPr/>
          <p:nvPr/>
        </p:nvSpPr>
        <p:spPr bwMode="auto">
          <a:xfrm>
            <a:off x="2794955" y="362167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7" name="KSO_Shape"/>
          <p:cNvSpPr/>
          <p:nvPr/>
        </p:nvSpPr>
        <p:spPr bwMode="auto">
          <a:xfrm>
            <a:off x="3922841" y="150176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8" name="KSO_Shape"/>
          <p:cNvSpPr/>
          <p:nvPr/>
        </p:nvSpPr>
        <p:spPr bwMode="auto">
          <a:xfrm>
            <a:off x="4492488" y="249853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9" name="KSO_Shape"/>
          <p:cNvSpPr/>
          <p:nvPr/>
        </p:nvSpPr>
        <p:spPr>
          <a:xfrm>
            <a:off x="3950222" y="362991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63243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94969" y="1779270"/>
            <a:ext cx="7436963" cy="1338828"/>
          </a:xfrm>
          <a:prstGeom prst="rect">
            <a:avLst/>
          </a:prstGeom>
          <a:noFill/>
        </p:spPr>
        <p:txBody>
          <a:bodyPr wrap="square" rtlCol="0" anchor="t">
            <a:spAutoFit/>
          </a:bodyPr>
          <a:lstStyle/>
          <a:p>
            <a:pPr>
              <a:lnSpc>
                <a:spcPct val="15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sym typeface="+mn-ea"/>
              </a:rPr>
              <a:t>市面</a:t>
            </a:r>
            <a:r>
              <a:rPr lang="zh-CN" altLang="en-US" dirty="0">
                <a:solidFill>
                  <a:prstClr val="black"/>
                </a:solidFill>
                <a:latin typeface="微软雅黑" panose="020B0503020204020204" pitchFamily="34" charset="-122"/>
                <a:ea typeface="微软雅黑" panose="020B0503020204020204" pitchFamily="34" charset="-122"/>
                <a:sym typeface="+mn-ea"/>
              </a:rPr>
              <a:t>上用的较多的</a:t>
            </a:r>
            <a:r>
              <a:rPr lang="en-US" altLang="zh-CN" dirty="0">
                <a:solidFill>
                  <a:prstClr val="black"/>
                </a:solidFill>
                <a:latin typeface="微软雅黑" panose="020B0503020204020204" pitchFamily="34" charset="-122"/>
                <a:ea typeface="微软雅黑" panose="020B0503020204020204" pitchFamily="34" charset="-122"/>
                <a:sym typeface="+mn-ea"/>
              </a:rPr>
              <a:t>ERP</a:t>
            </a:r>
            <a:r>
              <a:rPr lang="zh-CN" altLang="en-US" dirty="0">
                <a:solidFill>
                  <a:prstClr val="black"/>
                </a:solidFill>
                <a:latin typeface="微软雅黑" panose="020B0503020204020204" pitchFamily="34" charset="-122"/>
                <a:ea typeface="微软雅黑" panose="020B0503020204020204" pitchFamily="34" charset="-122"/>
                <a:sym typeface="+mn-ea"/>
              </a:rPr>
              <a:t>系统（企业资源管理系统）有</a:t>
            </a:r>
            <a:r>
              <a:rPr lang="zh-CN" altLang="en-US" dirty="0" smtClean="0">
                <a:solidFill>
                  <a:prstClr val="black"/>
                </a:solidFill>
                <a:latin typeface="微软雅黑" panose="020B0503020204020204" pitchFamily="34" charset="-122"/>
                <a:ea typeface="微软雅黑" panose="020B0503020204020204" pitchFamily="34" charset="-122"/>
                <a:sym typeface="+mn-ea"/>
              </a:rPr>
              <a:t>哪些，如何让对库存进行管理的，可以以一个具体企业为例（上网搜搜）</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stretch>
            <a:fillRect/>
          </a:stretch>
        </p:blipFill>
        <p:spPr>
          <a:xfrm>
            <a:off x="85090" y="890320"/>
            <a:ext cx="8833485" cy="4295775"/>
          </a:xfrm>
          <a:prstGeom prst="rect">
            <a:avLst/>
          </a:prstGeom>
        </p:spPr>
      </p:pic>
      <p:grpSp>
        <p:nvGrpSpPr>
          <p:cNvPr id="5122" name="组合 55"/>
          <p:cNvGrpSpPr/>
          <p:nvPr/>
        </p:nvGrpSpPr>
        <p:grpSpPr bwMode="auto">
          <a:xfrm>
            <a:off x="114302" y="299864"/>
            <a:ext cx="7717631" cy="523220"/>
            <a:chOff x="152400" y="413694"/>
            <a:chExt cx="10290175" cy="523220"/>
          </a:xfrm>
        </p:grpSpPr>
        <p:sp>
          <p:nvSpPr>
            <p:cNvPr id="5126" name="文本框 57"/>
            <p:cNvSpPr txBox="1">
              <a:spLocks noChangeArrowheads="1"/>
            </p:cNvSpPr>
            <p:nvPr/>
          </p:nvSpPr>
          <p:spPr bwMode="auto">
            <a:xfrm>
              <a:off x="239607" y="413694"/>
              <a:ext cx="84167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smtClean="0">
                  <a:solidFill>
                    <a:srgbClr val="0474B6"/>
                  </a:solidFill>
                  <a:latin typeface="微软雅黑" panose="020B0503020204020204" pitchFamily="34" charset="-122"/>
                  <a:ea typeface="微软雅黑" panose="020B0503020204020204" pitchFamily="34" charset="-122"/>
                  <a:sym typeface="+mn-ea"/>
                </a:rPr>
                <a:t>盘点</a:t>
              </a: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7144"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58" name="矩形 57"/>
          <p:cNvSpPr/>
          <p:nvPr/>
        </p:nvSpPr>
        <p:spPr>
          <a:xfrm>
            <a:off x="78581" y="5088017"/>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pic>
        <p:nvPicPr>
          <p:cNvPr id="12" name="图片 11"/>
          <p:cNvPicPr>
            <a:picLocks noChangeAspect="1"/>
          </p:cNvPicPr>
          <p:nvPr/>
        </p:nvPicPr>
        <p:blipFill>
          <a:blip r:embed="rId4"/>
          <a:stretch>
            <a:fillRect/>
          </a:stretch>
        </p:blipFill>
        <p:spPr>
          <a:xfrm>
            <a:off x="1912739" y="1512391"/>
            <a:ext cx="2583656" cy="1794272"/>
          </a:xfrm>
          <a:prstGeom prst="rect">
            <a:avLst/>
          </a:prstGeom>
        </p:spPr>
      </p:pic>
      <p:pic>
        <p:nvPicPr>
          <p:cNvPr id="15" name="图片 14"/>
          <p:cNvPicPr>
            <a:picLocks noChangeAspect="1"/>
          </p:cNvPicPr>
          <p:nvPr/>
        </p:nvPicPr>
        <p:blipFill>
          <a:blip r:embed="rId5"/>
          <a:stretch>
            <a:fillRect/>
          </a:stretch>
        </p:blipFill>
        <p:spPr>
          <a:xfrm>
            <a:off x="81260" y="867966"/>
            <a:ext cx="2405955" cy="1808262"/>
          </a:xfrm>
          <a:prstGeom prst="rect">
            <a:avLst/>
          </a:prstGeom>
        </p:spPr>
      </p:pic>
      <p:pic>
        <p:nvPicPr>
          <p:cNvPr id="21" name="图片 20"/>
          <p:cNvPicPr>
            <a:picLocks noChangeAspect="1"/>
          </p:cNvPicPr>
          <p:nvPr/>
        </p:nvPicPr>
        <p:blipFill>
          <a:blip r:embed="rId6"/>
          <a:stretch>
            <a:fillRect/>
          </a:stretch>
        </p:blipFill>
        <p:spPr>
          <a:xfrm>
            <a:off x="233065" y="3214985"/>
            <a:ext cx="2868216" cy="1746349"/>
          </a:xfrm>
          <a:prstGeom prst="rect">
            <a:avLst/>
          </a:prstGeom>
        </p:spPr>
      </p:pic>
      <p:pic>
        <p:nvPicPr>
          <p:cNvPr id="3" name="图片 2"/>
          <p:cNvPicPr>
            <a:picLocks noChangeAspect="1"/>
          </p:cNvPicPr>
          <p:nvPr/>
        </p:nvPicPr>
        <p:blipFill>
          <a:blip r:embed="rId7"/>
          <a:srcRect l="4826"/>
          <a:stretch>
            <a:fillRect/>
          </a:stretch>
        </p:blipFill>
        <p:spPr>
          <a:xfrm>
            <a:off x="4434780" y="739378"/>
            <a:ext cx="4613672" cy="4081165"/>
          </a:xfrm>
          <a:prstGeom prst="rect">
            <a:avLst/>
          </a:prstGeom>
        </p:spPr>
      </p:pic>
      <p:grpSp>
        <p:nvGrpSpPr>
          <p:cNvPr id="14" name="组合 13"/>
          <p:cNvGrpSpPr/>
          <p:nvPr/>
        </p:nvGrpSpPr>
        <p:grpSpPr>
          <a:xfrm>
            <a:off x="81280" y="170180"/>
            <a:ext cx="8898255" cy="415925"/>
            <a:chOff x="128" y="268"/>
            <a:chExt cx="13590" cy="709"/>
          </a:xfrm>
        </p:grpSpPr>
        <p:sp>
          <p:nvSpPr>
            <p:cNvPr id="41" name="燕尾形 40"/>
            <p:cNvSpPr/>
            <p:nvPr/>
          </p:nvSpPr>
          <p:spPr>
            <a:xfrm>
              <a:off x="128" y="283"/>
              <a:ext cx="2531" cy="694"/>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2" name="燕尾形 1"/>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43" name="燕尾形 42"/>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44" name="燕尾形 43"/>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45" name="燕尾形 44"/>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46" name="燕尾形 45"/>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06160" y="2577220"/>
            <a:ext cx="7924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半成品</a:t>
            </a:r>
          </a:p>
        </p:txBody>
      </p:sp>
      <p:sp>
        <p:nvSpPr>
          <p:cNvPr id="3" name="TextBox 2"/>
          <p:cNvSpPr txBox="1"/>
          <p:nvPr/>
        </p:nvSpPr>
        <p:spPr>
          <a:xfrm>
            <a:off x="1462813" y="3695179"/>
            <a:ext cx="16052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塑料件、五金件</a:t>
            </a:r>
          </a:p>
        </p:txBody>
      </p:sp>
      <p:sp>
        <p:nvSpPr>
          <p:cNvPr id="4" name="TextBox 3"/>
          <p:cNvSpPr txBox="1"/>
          <p:nvPr/>
        </p:nvSpPr>
        <p:spPr>
          <a:xfrm>
            <a:off x="6052997" y="2432820"/>
            <a:ext cx="5892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成品</a:t>
            </a:r>
          </a:p>
        </p:txBody>
      </p:sp>
      <p:sp>
        <p:nvSpPr>
          <p:cNvPr id="5" name="TextBox 4"/>
          <p:cNvSpPr txBox="1"/>
          <p:nvPr/>
        </p:nvSpPr>
        <p:spPr>
          <a:xfrm>
            <a:off x="5546919" y="3909768"/>
            <a:ext cx="11988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电子元件等</a:t>
            </a:r>
          </a:p>
        </p:txBody>
      </p:sp>
      <p:sp>
        <p:nvSpPr>
          <p:cNvPr id="6" name="椭圆 34"/>
          <p:cNvSpPr/>
          <p:nvPr/>
        </p:nvSpPr>
        <p:spPr>
          <a:xfrm rot="16200000">
            <a:off x="3722439" y="2190585"/>
            <a:ext cx="914867" cy="117657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7" name="组合 6"/>
          <p:cNvGrpSpPr/>
          <p:nvPr/>
        </p:nvGrpSpPr>
        <p:grpSpPr>
          <a:xfrm rot="5400000">
            <a:off x="5161246" y="2165239"/>
            <a:ext cx="901310" cy="1171012"/>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10" name="椭圆 34"/>
          <p:cNvSpPr/>
          <p:nvPr/>
        </p:nvSpPr>
        <p:spPr>
          <a:xfrm rot="5400000">
            <a:off x="4583453" y="3446540"/>
            <a:ext cx="914866" cy="117657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11" name="组合 10"/>
          <p:cNvGrpSpPr/>
          <p:nvPr/>
        </p:nvGrpSpPr>
        <p:grpSpPr>
          <a:xfrm rot="16200000">
            <a:off x="3183427" y="3422870"/>
            <a:ext cx="901310" cy="1171012"/>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18" name="TextBox 17"/>
          <p:cNvSpPr txBox="1"/>
          <p:nvPr/>
        </p:nvSpPr>
        <p:spPr>
          <a:xfrm>
            <a:off x="2332952" y="1214787"/>
            <a:ext cx="7924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原材料</a:t>
            </a:r>
          </a:p>
        </p:txBody>
      </p:sp>
      <p:sp>
        <p:nvSpPr>
          <p:cNvPr id="19" name="TextBox 18"/>
          <p:cNvSpPr txBox="1"/>
          <p:nvPr/>
        </p:nvSpPr>
        <p:spPr>
          <a:xfrm>
            <a:off x="5709855" y="1397613"/>
            <a:ext cx="7924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在制品</a:t>
            </a:r>
          </a:p>
        </p:txBody>
      </p:sp>
      <p:sp>
        <p:nvSpPr>
          <p:cNvPr id="20" name="椭圆 34"/>
          <p:cNvSpPr/>
          <p:nvPr/>
        </p:nvSpPr>
        <p:spPr>
          <a:xfrm rot="5400000">
            <a:off x="4599247" y="1120803"/>
            <a:ext cx="914866" cy="117657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21" name="组合 20"/>
          <p:cNvGrpSpPr/>
          <p:nvPr/>
        </p:nvGrpSpPr>
        <p:grpSpPr>
          <a:xfrm rot="16200000">
            <a:off x="3203090" y="1097133"/>
            <a:ext cx="901310" cy="1171012"/>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26" name="KSO_Shape"/>
          <p:cNvSpPr/>
          <p:nvPr/>
        </p:nvSpPr>
        <p:spPr bwMode="auto">
          <a:xfrm>
            <a:off x="3519224" y="1463566"/>
            <a:ext cx="552631" cy="4697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27" name="KSO_Shape"/>
          <p:cNvSpPr/>
          <p:nvPr/>
        </p:nvSpPr>
        <p:spPr bwMode="auto">
          <a:xfrm>
            <a:off x="4078142" y="2512373"/>
            <a:ext cx="519940" cy="520808"/>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28" name="KSO_Shape"/>
          <p:cNvSpPr/>
          <p:nvPr/>
        </p:nvSpPr>
        <p:spPr bwMode="auto">
          <a:xfrm>
            <a:off x="3514161" y="3788802"/>
            <a:ext cx="516484" cy="445036"/>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29" name="KSO_Shape"/>
          <p:cNvSpPr/>
          <p:nvPr/>
        </p:nvSpPr>
        <p:spPr bwMode="auto">
          <a:xfrm>
            <a:off x="4640284" y="1503438"/>
            <a:ext cx="596214" cy="4094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30" name="KSO_Shape"/>
          <p:cNvSpPr/>
          <p:nvPr/>
        </p:nvSpPr>
        <p:spPr bwMode="auto">
          <a:xfrm>
            <a:off x="5209041" y="2498644"/>
            <a:ext cx="522141" cy="51691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31" name="KSO_Shape"/>
          <p:cNvSpPr/>
          <p:nvPr/>
        </p:nvSpPr>
        <p:spPr>
          <a:xfrm>
            <a:off x="4667622" y="3797032"/>
            <a:ext cx="479542" cy="47954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1280" y="170180"/>
            <a:ext cx="8898255" cy="415925"/>
            <a:chOff x="128" y="268"/>
            <a:chExt cx="13590" cy="709"/>
          </a:xfrm>
        </p:grpSpPr>
        <p:sp>
          <p:nvSpPr>
            <p:cNvPr id="41" name="燕尾形 40"/>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42" name="燕尾形 41"/>
            <p:cNvSpPr/>
            <p:nvPr/>
          </p:nvSpPr>
          <p:spPr>
            <a:xfrm>
              <a:off x="2353" y="277"/>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43" name="燕尾形 42"/>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44" name="燕尾形 43"/>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45" name="燕尾形 44"/>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46" name="燕尾形 45"/>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
        <p:nvSpPr>
          <p:cNvPr id="48" name="矩形 47"/>
          <p:cNvSpPr/>
          <p:nvPr/>
        </p:nvSpPr>
        <p:spPr>
          <a:xfrm>
            <a:off x="6846"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pic>
        <p:nvPicPr>
          <p:cNvPr id="49" name="图片 48"/>
          <p:cNvPicPr>
            <a:picLocks noChangeAspect="1"/>
          </p:cNvPicPr>
          <p:nvPr/>
        </p:nvPicPr>
        <p:blipFill>
          <a:blip r:embed="rId4"/>
          <a:stretch>
            <a:fillRect/>
          </a:stretch>
        </p:blipFill>
        <p:spPr>
          <a:xfrm>
            <a:off x="1156692" y="733723"/>
            <a:ext cx="1131094" cy="952500"/>
          </a:xfrm>
          <a:prstGeom prst="rect">
            <a:avLst/>
          </a:prstGeom>
        </p:spPr>
      </p:pic>
      <p:pic>
        <p:nvPicPr>
          <p:cNvPr id="50" name="图片 49"/>
          <p:cNvPicPr>
            <a:picLocks noChangeAspect="1"/>
          </p:cNvPicPr>
          <p:nvPr/>
        </p:nvPicPr>
        <p:blipFill>
          <a:blip r:embed="rId5"/>
          <a:stretch>
            <a:fillRect/>
          </a:stretch>
        </p:blipFill>
        <p:spPr>
          <a:xfrm>
            <a:off x="163413" y="3909715"/>
            <a:ext cx="1330523" cy="967383"/>
          </a:xfrm>
          <a:prstGeom prst="rect">
            <a:avLst/>
          </a:prstGeom>
        </p:spPr>
      </p:pic>
      <p:pic>
        <p:nvPicPr>
          <p:cNvPr id="51" name="图片 50"/>
          <p:cNvPicPr>
            <a:picLocks noChangeAspect="1"/>
          </p:cNvPicPr>
          <p:nvPr/>
        </p:nvPicPr>
        <p:blipFill>
          <a:blip r:embed="rId6"/>
          <a:stretch>
            <a:fillRect/>
          </a:stretch>
        </p:blipFill>
        <p:spPr>
          <a:xfrm>
            <a:off x="1156692" y="2286893"/>
            <a:ext cx="1273969" cy="949523"/>
          </a:xfrm>
          <a:prstGeom prst="rect">
            <a:avLst/>
          </a:prstGeom>
        </p:spPr>
      </p:pic>
      <p:pic>
        <p:nvPicPr>
          <p:cNvPr id="52" name="图片 51"/>
          <p:cNvPicPr>
            <a:picLocks noChangeAspect="1"/>
          </p:cNvPicPr>
          <p:nvPr/>
        </p:nvPicPr>
        <p:blipFill>
          <a:blip r:embed="rId7"/>
          <a:stretch>
            <a:fillRect/>
          </a:stretch>
        </p:blipFill>
        <p:spPr>
          <a:xfrm>
            <a:off x="7469981" y="3810595"/>
            <a:ext cx="1411784" cy="1066502"/>
          </a:xfrm>
          <a:prstGeom prst="rect">
            <a:avLst/>
          </a:prstGeom>
        </p:spPr>
      </p:pic>
      <p:pic>
        <p:nvPicPr>
          <p:cNvPr id="53" name="图片 52"/>
          <p:cNvPicPr>
            <a:picLocks noChangeAspect="1"/>
          </p:cNvPicPr>
          <p:nvPr/>
        </p:nvPicPr>
        <p:blipFill>
          <a:blip r:embed="rId8"/>
          <a:stretch>
            <a:fillRect/>
          </a:stretch>
        </p:blipFill>
        <p:spPr>
          <a:xfrm>
            <a:off x="7681913" y="2319635"/>
            <a:ext cx="1273969" cy="803672"/>
          </a:xfrm>
          <a:prstGeom prst="rect">
            <a:avLst/>
          </a:prstGeom>
        </p:spPr>
      </p:pic>
      <p:pic>
        <p:nvPicPr>
          <p:cNvPr id="54" name="图片 53"/>
          <p:cNvPicPr>
            <a:picLocks noChangeAspect="1"/>
          </p:cNvPicPr>
          <p:nvPr/>
        </p:nvPicPr>
        <p:blipFill>
          <a:blip r:embed="rId9"/>
          <a:stretch>
            <a:fillRect/>
          </a:stretch>
        </p:blipFill>
        <p:spPr>
          <a:xfrm>
            <a:off x="6503789" y="620316"/>
            <a:ext cx="1273969" cy="1074539"/>
          </a:xfrm>
          <a:prstGeom prst="rect">
            <a:avLst/>
          </a:prstGeom>
        </p:spPr>
      </p:pic>
      <p:pic>
        <p:nvPicPr>
          <p:cNvPr id="56" name="图片 55" descr="B6026563BF6A8CC3919CE2588B9EE9CA"/>
          <p:cNvPicPr>
            <a:picLocks noChangeAspect="1"/>
          </p:cNvPicPr>
          <p:nvPr/>
        </p:nvPicPr>
        <p:blipFill>
          <a:blip r:embed="rId10"/>
          <a:stretch>
            <a:fillRect/>
          </a:stretch>
        </p:blipFill>
        <p:spPr>
          <a:xfrm>
            <a:off x="6599337" y="4203799"/>
            <a:ext cx="1082576" cy="812006"/>
          </a:xfrm>
          <a:prstGeom prst="rect">
            <a:avLst/>
          </a:prstGeom>
        </p:spPr>
      </p:pic>
      <p:pic>
        <p:nvPicPr>
          <p:cNvPr id="58" name="图片 57" descr="50BE2B4A4E7A1D133BB00834AD1976F3"/>
          <p:cNvPicPr>
            <a:picLocks noChangeAspect="1"/>
          </p:cNvPicPr>
          <p:nvPr/>
        </p:nvPicPr>
        <p:blipFill>
          <a:blip r:embed="rId11"/>
          <a:stretch>
            <a:fillRect/>
          </a:stretch>
        </p:blipFill>
        <p:spPr>
          <a:xfrm>
            <a:off x="130373" y="1212949"/>
            <a:ext cx="1215330" cy="809327"/>
          </a:xfrm>
          <a:prstGeom prst="rect">
            <a:avLst/>
          </a:prstGeom>
        </p:spPr>
      </p:pic>
      <p:pic>
        <p:nvPicPr>
          <p:cNvPr id="60" name="图片 59" descr="A4279433EC5EB44A59C255E263275D9B"/>
          <p:cNvPicPr>
            <a:picLocks noChangeAspect="1"/>
          </p:cNvPicPr>
          <p:nvPr/>
        </p:nvPicPr>
        <p:blipFill>
          <a:blip r:embed="rId12"/>
          <a:stretch>
            <a:fillRect/>
          </a:stretch>
        </p:blipFill>
        <p:spPr>
          <a:xfrm>
            <a:off x="6502301" y="2877145"/>
            <a:ext cx="1401663" cy="933450"/>
          </a:xfrm>
          <a:prstGeom prst="rect">
            <a:avLst/>
          </a:prstGeom>
        </p:spPr>
      </p:pic>
      <p:pic>
        <p:nvPicPr>
          <p:cNvPr id="62" name="图片 61" descr="D9F5AD0F228FAA49D813AEEE2477368D"/>
          <p:cNvPicPr>
            <a:picLocks noChangeAspect="1"/>
          </p:cNvPicPr>
          <p:nvPr/>
        </p:nvPicPr>
        <p:blipFill>
          <a:blip r:embed="rId13"/>
          <a:stretch>
            <a:fillRect/>
          </a:stretch>
        </p:blipFill>
        <p:spPr>
          <a:xfrm>
            <a:off x="130373" y="2721471"/>
            <a:ext cx="1309688" cy="860227"/>
          </a:xfrm>
          <a:prstGeom prst="rect">
            <a:avLst/>
          </a:prstGeom>
        </p:spPr>
      </p:pic>
      <p:pic>
        <p:nvPicPr>
          <p:cNvPr id="63" name="图片 62"/>
          <p:cNvPicPr>
            <a:picLocks noChangeAspect="1"/>
          </p:cNvPicPr>
          <p:nvPr/>
        </p:nvPicPr>
        <p:blipFill>
          <a:blip r:embed="rId14"/>
          <a:stretch>
            <a:fillRect/>
          </a:stretch>
        </p:blipFill>
        <p:spPr>
          <a:xfrm>
            <a:off x="7681913" y="984647"/>
            <a:ext cx="1304925" cy="1037630"/>
          </a:xfrm>
          <a:prstGeom prst="rect">
            <a:avLst/>
          </a:prstGeom>
        </p:spPr>
      </p:pic>
      <p:pic>
        <p:nvPicPr>
          <p:cNvPr id="64" name="图片 63"/>
          <p:cNvPicPr>
            <a:picLocks noChangeAspect="1"/>
          </p:cNvPicPr>
          <p:nvPr/>
        </p:nvPicPr>
        <p:blipFill>
          <a:blip r:embed="rId15"/>
          <a:stretch>
            <a:fillRect/>
          </a:stretch>
        </p:blipFill>
        <p:spPr>
          <a:xfrm>
            <a:off x="1403152" y="4065091"/>
            <a:ext cx="1247180" cy="1044773"/>
          </a:xfrm>
          <a:prstGeom prst="rect">
            <a:avLst/>
          </a:prstGeom>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fill="hold"/>
                                        <p:tgtEl>
                                          <p:spTgt spid="7"/>
                                        </p:tgtEl>
                                        <p:attrNameLst>
                                          <p:attrName>ppt_x</p:attrName>
                                        </p:attrNameLst>
                                      </p:cBhvr>
                                      <p:tavLst>
                                        <p:tav tm="0">
                                          <p:val>
                                            <p:strVal val="#ppt_x"/>
                                          </p:val>
                                        </p:tav>
                                        <p:tav tm="100000">
                                          <p:val>
                                            <p:strVal val="#ppt_x"/>
                                          </p:val>
                                        </p:tav>
                                      </p:tavLst>
                                    </p:anim>
                                    <p:anim calcmode="lin" valueType="num">
                                      <p:cBhvr additive="base">
                                        <p:cTn id="72" dur="500" fill="hold"/>
                                        <p:tgtEl>
                                          <p:spTgt spid="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1" nodeType="clickEffect">
                                  <p:stCondLst>
                                    <p:cond delay="0"/>
                                  </p:stCondLst>
                                  <p:childTnLst>
                                    <p:set>
                                      <p:cBhvr>
                                        <p:cTn id="80" dur="1" fill="hold">
                                          <p:stCondLst>
                                            <p:cond delay="0"/>
                                          </p:stCondLst>
                                        </p:cTn>
                                        <p:tgtEl>
                                          <p:spTgt spid="4"/>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additive="base">
                                        <p:cTn id="89" dur="500" fill="hold"/>
                                        <p:tgtEl>
                                          <p:spTgt spid="3"/>
                                        </p:tgtEl>
                                        <p:attrNameLst>
                                          <p:attrName>ppt_x</p:attrName>
                                        </p:attrNameLst>
                                      </p:cBhvr>
                                      <p:tavLst>
                                        <p:tav tm="0">
                                          <p:val>
                                            <p:strVal val="#ppt_x"/>
                                          </p:val>
                                        </p:tav>
                                        <p:tav tm="100000">
                                          <p:val>
                                            <p:strVal val="#ppt_x"/>
                                          </p:val>
                                        </p:tav>
                                      </p:tavLst>
                                    </p:anim>
                                    <p:anim calcmode="lin" valueType="num">
                                      <p:cBhvr additive="base">
                                        <p:cTn id="90" dur="500" fill="hold"/>
                                        <p:tgtEl>
                                          <p:spTgt spid="3"/>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fill="hold"/>
                                        <p:tgtEl>
                                          <p:spTgt spid="11"/>
                                        </p:tgtEl>
                                        <p:attrNameLst>
                                          <p:attrName>ppt_x</p:attrName>
                                        </p:attrNameLst>
                                      </p:cBhvr>
                                      <p:tavLst>
                                        <p:tav tm="0">
                                          <p:val>
                                            <p:strVal val="#ppt_x"/>
                                          </p:val>
                                        </p:tav>
                                        <p:tav tm="100000">
                                          <p:val>
                                            <p:strVal val="#ppt_x"/>
                                          </p:val>
                                        </p:tav>
                                      </p:tavLst>
                                    </p:anim>
                                    <p:anim calcmode="lin" valueType="num">
                                      <p:cBhvr additive="base">
                                        <p:cTn id="94" dur="500" fill="hold"/>
                                        <p:tgtEl>
                                          <p:spTgt spid="1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ppt_x"/>
                                          </p:val>
                                        </p:tav>
                                        <p:tav tm="100000">
                                          <p:val>
                                            <p:strVal val="#ppt_x"/>
                                          </p:val>
                                        </p:tav>
                                      </p:tavLst>
                                    </p:anim>
                                    <p:anim calcmode="lin" valueType="num">
                                      <p:cBhvr additive="base">
                                        <p:cTn id="9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50"/>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5"/>
                                        </p:tgtEl>
                                        <p:attrNameLst>
                                          <p:attrName>style.visibility</p:attrName>
                                        </p:attrNameLst>
                                      </p:cBhvr>
                                      <p:to>
                                        <p:strVal val="visible"/>
                                      </p:to>
                                    </p:set>
                                    <p:anim calcmode="lin" valueType="num">
                                      <p:cBhvr additive="base">
                                        <p:cTn id="109" dur="500" fill="hold"/>
                                        <p:tgtEl>
                                          <p:spTgt spid="5"/>
                                        </p:tgtEl>
                                        <p:attrNameLst>
                                          <p:attrName>ppt_x</p:attrName>
                                        </p:attrNameLst>
                                      </p:cBhvr>
                                      <p:tavLst>
                                        <p:tav tm="0">
                                          <p:val>
                                            <p:strVal val="#ppt_x"/>
                                          </p:val>
                                        </p:tav>
                                        <p:tav tm="100000">
                                          <p:val>
                                            <p:strVal val="#ppt_x"/>
                                          </p:val>
                                        </p:tav>
                                      </p:tavLst>
                                    </p:anim>
                                    <p:anim calcmode="lin" valueType="num">
                                      <p:cBhvr additive="base">
                                        <p:cTn id="110" dur="500" fill="hold"/>
                                        <p:tgtEl>
                                          <p:spTgt spid="5"/>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additive="base">
                                        <p:cTn id="113" dur="500" fill="hold"/>
                                        <p:tgtEl>
                                          <p:spTgt spid="10"/>
                                        </p:tgtEl>
                                        <p:attrNameLst>
                                          <p:attrName>ppt_x</p:attrName>
                                        </p:attrNameLst>
                                      </p:cBhvr>
                                      <p:tavLst>
                                        <p:tav tm="0">
                                          <p:val>
                                            <p:strVal val="#ppt_x"/>
                                          </p:val>
                                        </p:tav>
                                        <p:tav tm="100000">
                                          <p:val>
                                            <p:strVal val="#ppt_x"/>
                                          </p:val>
                                        </p:tav>
                                      </p:tavLst>
                                    </p:anim>
                                    <p:anim calcmode="lin" valueType="num">
                                      <p:cBhvr additive="base">
                                        <p:cTn id="114" dur="500" fill="hold"/>
                                        <p:tgtEl>
                                          <p:spTgt spid="10"/>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1"/>
                                        </p:tgtEl>
                                        <p:attrNameLst>
                                          <p:attrName>style.visibility</p:attrName>
                                        </p:attrNameLst>
                                      </p:cBhvr>
                                      <p:to>
                                        <p:strVal val="visible"/>
                                      </p:to>
                                    </p:set>
                                    <p:anim calcmode="lin" valueType="num">
                                      <p:cBhvr additive="base">
                                        <p:cTn id="117" dur="500" fill="hold"/>
                                        <p:tgtEl>
                                          <p:spTgt spid="31"/>
                                        </p:tgtEl>
                                        <p:attrNameLst>
                                          <p:attrName>ppt_x</p:attrName>
                                        </p:attrNameLst>
                                      </p:cBhvr>
                                      <p:tavLst>
                                        <p:tav tm="0">
                                          <p:val>
                                            <p:strVal val="#ppt_x"/>
                                          </p:val>
                                        </p:tav>
                                        <p:tav tm="100000">
                                          <p:val>
                                            <p:strVal val="#ppt_x"/>
                                          </p:val>
                                        </p:tav>
                                      </p:tavLst>
                                    </p:anim>
                                    <p:anim calcmode="lin" valueType="num">
                                      <p:cBhvr additive="base">
                                        <p:cTn id="11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52"/>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P spid="5" grpId="0"/>
      <p:bldP spid="6" grpId="0" bldLvl="0" animBg="1"/>
      <p:bldP spid="10" grpId="0" bldLvl="0" animBg="1"/>
      <p:bldP spid="18" grpId="0"/>
      <p:bldP spid="19" grpId="0"/>
      <p:bldP spid="20" grpId="0" bldLvl="0" animBg="1"/>
      <p:bldP spid="26" grpId="0" bldLvl="0" animBg="1"/>
      <p:bldP spid="27" grpId="0" bldLvl="0" animBg="1"/>
      <p:bldP spid="28" grpId="0" bldLvl="0" animBg="1"/>
      <p:bldP spid="29" grpId="0" bldLvl="0" animBg="1"/>
      <p:bldP spid="30" grpId="0" bldLvl="0" animBg="1"/>
      <p:bldP spid="3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810874" y="2547937"/>
            <a:ext cx="1707226" cy="1694733"/>
            <a:chOff x="1278794" y="3334906"/>
            <a:chExt cx="920752"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278981" y="3667630"/>
              <a:ext cx="920565" cy="248292"/>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zh-CN" altLang="en-US" sz="2395" b="1" dirty="0">
                  <a:solidFill>
                    <a:schemeClr val="tx1"/>
                  </a:solidFill>
                  <a:effectLst/>
                  <a:latin typeface="微软雅黑" panose="020B0503020204020204" pitchFamily="34" charset="-122"/>
                  <a:ea typeface="微软雅黑" panose="020B0503020204020204" pitchFamily="34" charset="-122"/>
                </a:rPr>
                <a:t>永续盘点法</a:t>
              </a:r>
            </a:p>
          </p:txBody>
        </p:sp>
      </p:grpSp>
      <p:grpSp>
        <p:nvGrpSpPr>
          <p:cNvPr id="37" name="组合 36"/>
          <p:cNvGrpSpPr/>
          <p:nvPr/>
        </p:nvGrpSpPr>
        <p:grpSpPr>
          <a:xfrm>
            <a:off x="2622224" y="2551641"/>
            <a:ext cx="1706879" cy="1694733"/>
            <a:chOff x="1275564" y="3334906"/>
            <a:chExt cx="920565"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275564" y="3665632"/>
              <a:ext cx="920565" cy="248292"/>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循环盘点法</a:t>
              </a:r>
            </a:p>
          </p:txBody>
        </p:sp>
      </p:grpSp>
      <p:grpSp>
        <p:nvGrpSpPr>
          <p:cNvPr id="46" name="组合 45"/>
          <p:cNvGrpSpPr/>
          <p:nvPr/>
        </p:nvGrpSpPr>
        <p:grpSpPr>
          <a:xfrm>
            <a:off x="4418286" y="2547937"/>
            <a:ext cx="1706879" cy="1694733"/>
            <a:chOff x="1275222" y="3334906"/>
            <a:chExt cx="920565"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275222" y="3667630"/>
              <a:ext cx="920565" cy="248292"/>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重点盘点法</a:t>
              </a:r>
            </a:p>
          </p:txBody>
        </p:sp>
      </p:grpSp>
      <p:grpSp>
        <p:nvGrpSpPr>
          <p:cNvPr id="52" name="组合 51"/>
          <p:cNvGrpSpPr/>
          <p:nvPr/>
        </p:nvGrpSpPr>
        <p:grpSpPr>
          <a:xfrm>
            <a:off x="6203770" y="2554801"/>
            <a:ext cx="1706879" cy="1694733"/>
            <a:chOff x="1275566" y="3334906"/>
            <a:chExt cx="920565"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275566" y="3663928"/>
              <a:ext cx="920565" cy="248292"/>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定期盘点法</a:t>
              </a:r>
            </a:p>
          </p:txBody>
        </p:sp>
      </p:grpSp>
      <p:sp>
        <p:nvSpPr>
          <p:cNvPr id="57" name="椭圆 56"/>
          <p:cNvSpPr/>
          <p:nvPr/>
        </p:nvSpPr>
        <p:spPr>
          <a:xfrm>
            <a:off x="852011" y="2404146"/>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2665201" y="240414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9" name="椭圆 58"/>
          <p:cNvSpPr/>
          <p:nvPr/>
        </p:nvSpPr>
        <p:spPr>
          <a:xfrm>
            <a:off x="4496804" y="2410681"/>
            <a:ext cx="644355" cy="644355"/>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6297665" y="2410681"/>
            <a:ext cx="644355" cy="644355"/>
          </a:xfrm>
          <a:prstGeom prst="ellipse">
            <a:avLst/>
          </a:prstGeom>
          <a:solidFill>
            <a:schemeClr val="accent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1007841" y="2554801"/>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2" name="Freeform 26"/>
          <p:cNvSpPr>
            <a:spLocks noEditPoints="1"/>
          </p:cNvSpPr>
          <p:nvPr/>
        </p:nvSpPr>
        <p:spPr bwMode="auto">
          <a:xfrm>
            <a:off x="2834724" y="257551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3" name="Freeform 35"/>
          <p:cNvSpPr>
            <a:spLocks noEditPoints="1"/>
          </p:cNvSpPr>
          <p:nvPr/>
        </p:nvSpPr>
        <p:spPr bwMode="auto">
          <a:xfrm>
            <a:off x="6486076" y="2591790"/>
            <a:ext cx="293606" cy="31754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5" name="Freeform 20"/>
          <p:cNvSpPr>
            <a:spLocks noEditPoints="1"/>
          </p:cNvSpPr>
          <p:nvPr/>
        </p:nvSpPr>
        <p:spPr bwMode="auto">
          <a:xfrm>
            <a:off x="4685981" y="2547937"/>
            <a:ext cx="287214" cy="3613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22" name="矩形 21"/>
          <p:cNvSpPr/>
          <p:nvPr/>
        </p:nvSpPr>
        <p:spPr>
          <a:xfrm>
            <a:off x="6846"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0" name="文本框 9"/>
          <p:cNvSpPr txBox="1"/>
          <p:nvPr/>
        </p:nvSpPr>
        <p:spPr>
          <a:xfrm>
            <a:off x="851892" y="981373"/>
            <a:ext cx="7136904" cy="1045210"/>
          </a:xfrm>
          <a:prstGeom prst="rect">
            <a:avLst/>
          </a:prstGeom>
          <a:noFill/>
        </p:spPr>
        <p:txBody>
          <a:bodyPr wrap="square" rtlCol="0" anchor="t">
            <a:spAutoFit/>
          </a:bodyPr>
          <a:lstStyle/>
          <a:p>
            <a:r>
              <a:rPr lang="zh-CN" altLang="en-US" sz="2065" b="1">
                <a:latin typeface="微软雅黑" panose="020B0503020204020204" pitchFamily="34" charset="-122"/>
                <a:ea typeface="微软雅黑" panose="020B0503020204020204" pitchFamily="34" charset="-122"/>
                <a:sym typeface="+mn-ea"/>
              </a:rPr>
              <a:t>一般仓库都要定期盘点，好一点的仓库，每一周盘一次，也有每个月盘点的，也有每个季度或年末盘点的，每一年至少盘一次。常见的仓库盘点方法有以下四种。</a:t>
            </a:r>
          </a:p>
        </p:txBody>
      </p:sp>
      <p:grpSp>
        <p:nvGrpSpPr>
          <p:cNvPr id="14" name="组合 13"/>
          <p:cNvGrpSpPr/>
          <p:nvPr/>
        </p:nvGrpSpPr>
        <p:grpSpPr>
          <a:xfrm>
            <a:off x="81280" y="170180"/>
            <a:ext cx="8898255" cy="415925"/>
            <a:chOff x="128" y="268"/>
            <a:chExt cx="13590" cy="709"/>
          </a:xfrm>
        </p:grpSpPr>
        <p:sp>
          <p:nvSpPr>
            <p:cNvPr id="3" name="燕尾形 2"/>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4" name="燕尾形 3"/>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5" name="燕尾形 4"/>
            <p:cNvSpPr/>
            <p:nvPr/>
          </p:nvSpPr>
          <p:spPr>
            <a:xfrm>
              <a:off x="4550" y="277"/>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6" name="燕尾形 5"/>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7" name="燕尾形 6"/>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8" name="燕尾形 7"/>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ircle(in)">
                                      <p:cBhvr>
                                        <p:cTn id="7" dur="2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500" fill="hold"/>
                                        <p:tgtEl>
                                          <p:spTgt spid="61"/>
                                        </p:tgtEl>
                                        <p:attrNameLst>
                                          <p:attrName>ppt_x</p:attrName>
                                        </p:attrNameLst>
                                      </p:cBhvr>
                                      <p:tavLst>
                                        <p:tav tm="0">
                                          <p:val>
                                            <p:strVal val="#ppt_x"/>
                                          </p:val>
                                        </p:tav>
                                        <p:tav tm="100000">
                                          <p:val>
                                            <p:strVal val="#ppt_x"/>
                                          </p:val>
                                        </p:tav>
                                      </p:tavLst>
                                    </p:anim>
                                    <p:anim calcmode="lin" valueType="num">
                                      <p:cBhvr additive="base">
                                        <p:cTn id="21"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ppt_x"/>
                                          </p:val>
                                        </p:tav>
                                        <p:tav tm="100000">
                                          <p:val>
                                            <p:strVal val="#ppt_x"/>
                                          </p:val>
                                        </p:tav>
                                      </p:tavLst>
                                    </p:anim>
                                    <p:anim calcmode="lin" valueType="num">
                                      <p:cBhvr additive="base">
                                        <p:cTn id="27" dur="5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ppt_x"/>
                                          </p:val>
                                        </p:tav>
                                        <p:tav tm="100000">
                                          <p:val>
                                            <p:strVal val="#ppt_x"/>
                                          </p:val>
                                        </p:tav>
                                      </p:tavLst>
                                    </p:anim>
                                    <p:anim calcmode="lin" valueType="num">
                                      <p:cBhvr additive="base">
                                        <p:cTn id="31" dur="500" fill="hold"/>
                                        <p:tgtEl>
                                          <p:spTgt spid="5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ppt_x"/>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fill="hold"/>
                                        <p:tgtEl>
                                          <p:spTgt spid="59"/>
                                        </p:tgtEl>
                                        <p:attrNameLst>
                                          <p:attrName>ppt_x</p:attrName>
                                        </p:attrNameLst>
                                      </p:cBhvr>
                                      <p:tavLst>
                                        <p:tav tm="0">
                                          <p:val>
                                            <p:strVal val="#ppt_x"/>
                                          </p:val>
                                        </p:tav>
                                        <p:tav tm="100000">
                                          <p:val>
                                            <p:strVal val="#ppt_x"/>
                                          </p:val>
                                        </p:tav>
                                      </p:tavLst>
                                    </p:anim>
                                    <p:anim calcmode="lin" valueType="num">
                                      <p:cBhvr additive="base">
                                        <p:cTn id="45" dur="500" fill="hold"/>
                                        <p:tgtEl>
                                          <p:spTgt spid="5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ppt_x"/>
                                          </p:val>
                                        </p:tav>
                                        <p:tav tm="100000">
                                          <p:val>
                                            <p:strVal val="#ppt_x"/>
                                          </p:val>
                                        </p:tav>
                                      </p:tavLst>
                                    </p:anim>
                                    <p:anim calcmode="lin" valueType="num">
                                      <p:cBhvr additive="base">
                                        <p:cTn id="4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ppt_x"/>
                                          </p:val>
                                        </p:tav>
                                        <p:tav tm="100000">
                                          <p:val>
                                            <p:strVal val="#ppt_x"/>
                                          </p:val>
                                        </p:tav>
                                      </p:tavLst>
                                    </p:anim>
                                    <p:anim calcmode="lin" valueType="num">
                                      <p:cBhvr additive="base">
                                        <p:cTn id="55" dur="500" fill="hold"/>
                                        <p:tgtEl>
                                          <p:spTgt spid="5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ppt_x"/>
                                          </p:val>
                                        </p:tav>
                                        <p:tav tm="100000">
                                          <p:val>
                                            <p:strVal val="#ppt_x"/>
                                          </p:val>
                                        </p:tav>
                                      </p:tavLst>
                                    </p:anim>
                                    <p:anim calcmode="lin" valueType="num">
                                      <p:cBhvr additive="base">
                                        <p:cTn id="59" dur="500" fill="hold"/>
                                        <p:tgtEl>
                                          <p:spTgt spid="6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additive="base">
                                        <p:cTn id="62" dur="500" fill="hold"/>
                                        <p:tgtEl>
                                          <p:spTgt spid="63"/>
                                        </p:tgtEl>
                                        <p:attrNameLst>
                                          <p:attrName>ppt_x</p:attrName>
                                        </p:attrNameLst>
                                      </p:cBhvr>
                                      <p:tavLst>
                                        <p:tav tm="0">
                                          <p:val>
                                            <p:strVal val="#ppt_x"/>
                                          </p:val>
                                        </p:tav>
                                        <p:tav tm="100000">
                                          <p:val>
                                            <p:strVal val="#ppt_x"/>
                                          </p:val>
                                        </p:tav>
                                      </p:tavLst>
                                    </p:anim>
                                    <p:anim calcmode="lin" valueType="num">
                                      <p:cBhvr additive="base">
                                        <p:cTn id="63"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59" grpId="0" bldLvl="0" animBg="1"/>
      <p:bldP spid="60" grpId="0" bldLvl="0" animBg="1"/>
      <p:bldP spid="61" grpId="0" bldLvl="0" animBg="1"/>
      <p:bldP spid="62" grpId="0" bldLvl="0" animBg="1"/>
      <p:bldP spid="63" grpId="0" bldLvl="0" animBg="1"/>
      <p:bldP spid="6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6846"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3" name="文本框 12"/>
          <p:cNvSpPr txBox="1"/>
          <p:nvPr/>
        </p:nvSpPr>
        <p:spPr>
          <a:xfrm>
            <a:off x="207466" y="742950"/>
            <a:ext cx="2615803" cy="480060"/>
          </a:xfrm>
          <a:prstGeom prst="rect">
            <a:avLst/>
          </a:prstGeom>
          <a:noFill/>
        </p:spPr>
        <p:txBody>
          <a:bodyPr wrap="square" rtlCol="0">
            <a:spAutoFit/>
          </a:bodyPr>
          <a:lstStyle/>
          <a:p>
            <a:pPr algn="ctr"/>
            <a:r>
              <a:rPr lang="zh-CN" altLang="en-US" sz="2530" b="1">
                <a:latin typeface="微软雅黑" panose="020B0503020204020204" pitchFamily="34" charset="-122"/>
                <a:ea typeface="微软雅黑" panose="020B0503020204020204" pitchFamily="34" charset="-122"/>
              </a:rPr>
              <a:t>物料整理归类</a:t>
            </a:r>
          </a:p>
        </p:txBody>
      </p:sp>
      <p:pic>
        <p:nvPicPr>
          <p:cNvPr id="23" name="图片 3"/>
          <p:cNvPicPr>
            <a:picLocks noChangeAspect="1"/>
          </p:cNvPicPr>
          <p:nvPr/>
        </p:nvPicPr>
        <p:blipFill>
          <a:blip r:embed="rId4"/>
          <a:stretch>
            <a:fillRect/>
          </a:stretch>
        </p:blipFill>
        <p:spPr>
          <a:xfrm>
            <a:off x="3499247" y="938213"/>
            <a:ext cx="2909292" cy="3433465"/>
          </a:xfrm>
          <a:prstGeom prst="rect">
            <a:avLst/>
          </a:prstGeom>
          <a:noFill/>
          <a:ln>
            <a:noFill/>
          </a:ln>
        </p:spPr>
      </p:pic>
      <p:sp>
        <p:nvSpPr>
          <p:cNvPr id="25" name="文本框 24"/>
          <p:cNvSpPr txBox="1"/>
          <p:nvPr/>
        </p:nvSpPr>
        <p:spPr>
          <a:xfrm>
            <a:off x="3437632" y="4482703"/>
            <a:ext cx="3177183" cy="480060"/>
          </a:xfrm>
          <a:prstGeom prst="rect">
            <a:avLst/>
          </a:prstGeom>
          <a:noFill/>
        </p:spPr>
        <p:txBody>
          <a:bodyPr wrap="square" rtlCol="0">
            <a:spAutoFit/>
          </a:bodyPr>
          <a:lstStyle/>
          <a:p>
            <a:pPr algn="ctr"/>
            <a:r>
              <a:rPr lang="zh-CN" altLang="en-US" sz="2530" b="1">
                <a:latin typeface="微软雅黑" panose="020B0503020204020204" pitchFamily="34" charset="-122"/>
                <a:ea typeface="微软雅黑" panose="020B0503020204020204" pitchFamily="34" charset="-122"/>
              </a:rPr>
              <a:t>人员安排</a:t>
            </a:r>
          </a:p>
        </p:txBody>
      </p:sp>
      <p:pic>
        <p:nvPicPr>
          <p:cNvPr id="27" name="图片 26"/>
          <p:cNvPicPr>
            <a:picLocks noChangeAspect="1"/>
          </p:cNvPicPr>
          <p:nvPr/>
        </p:nvPicPr>
        <p:blipFill>
          <a:blip r:embed="rId5"/>
          <a:stretch>
            <a:fillRect/>
          </a:stretch>
        </p:blipFill>
        <p:spPr>
          <a:xfrm>
            <a:off x="81260" y="1462385"/>
            <a:ext cx="2963763" cy="971848"/>
          </a:xfrm>
          <a:prstGeom prst="rect">
            <a:avLst/>
          </a:prstGeom>
        </p:spPr>
      </p:pic>
      <p:pic>
        <p:nvPicPr>
          <p:cNvPr id="64" name="图片 63"/>
          <p:cNvPicPr>
            <a:picLocks noChangeAspect="1"/>
          </p:cNvPicPr>
          <p:nvPr/>
        </p:nvPicPr>
        <p:blipFill>
          <a:blip r:embed="rId6"/>
          <a:stretch>
            <a:fillRect/>
          </a:stretch>
        </p:blipFill>
        <p:spPr>
          <a:xfrm>
            <a:off x="7144" y="2434233"/>
            <a:ext cx="1730276" cy="1323677"/>
          </a:xfrm>
          <a:prstGeom prst="rect">
            <a:avLst/>
          </a:prstGeom>
        </p:spPr>
      </p:pic>
      <p:pic>
        <p:nvPicPr>
          <p:cNvPr id="66" name="图片 65"/>
          <p:cNvPicPr>
            <a:picLocks noChangeAspect="1"/>
          </p:cNvPicPr>
          <p:nvPr/>
        </p:nvPicPr>
        <p:blipFill>
          <a:blip r:embed="rId7"/>
          <a:stretch>
            <a:fillRect/>
          </a:stretch>
        </p:blipFill>
        <p:spPr>
          <a:xfrm>
            <a:off x="1656457" y="2434233"/>
            <a:ext cx="1646337" cy="1439466"/>
          </a:xfrm>
          <a:prstGeom prst="rect">
            <a:avLst/>
          </a:prstGeom>
        </p:spPr>
      </p:pic>
      <p:pic>
        <p:nvPicPr>
          <p:cNvPr id="67" name="图片 66"/>
          <p:cNvPicPr>
            <a:picLocks noChangeAspect="1"/>
          </p:cNvPicPr>
          <p:nvPr/>
        </p:nvPicPr>
        <p:blipFill>
          <a:blip r:embed="rId8"/>
          <a:stretch>
            <a:fillRect/>
          </a:stretch>
        </p:blipFill>
        <p:spPr>
          <a:xfrm>
            <a:off x="6846" y="3757910"/>
            <a:ext cx="1571625" cy="1258788"/>
          </a:xfrm>
          <a:prstGeom prst="rect">
            <a:avLst/>
          </a:prstGeom>
        </p:spPr>
      </p:pic>
      <p:pic>
        <p:nvPicPr>
          <p:cNvPr id="68" name="图片 67"/>
          <p:cNvPicPr>
            <a:picLocks noChangeAspect="1"/>
          </p:cNvPicPr>
          <p:nvPr/>
        </p:nvPicPr>
        <p:blipFill>
          <a:blip r:embed="rId9"/>
          <a:stretch>
            <a:fillRect/>
          </a:stretch>
        </p:blipFill>
        <p:spPr>
          <a:xfrm>
            <a:off x="1578471" y="3873401"/>
            <a:ext cx="1859161" cy="1143595"/>
          </a:xfrm>
          <a:prstGeom prst="rect">
            <a:avLst/>
          </a:prstGeom>
        </p:spPr>
      </p:pic>
      <p:sp>
        <p:nvSpPr>
          <p:cNvPr id="69" name="文本框 68"/>
          <p:cNvSpPr txBox="1"/>
          <p:nvPr/>
        </p:nvSpPr>
        <p:spPr>
          <a:xfrm>
            <a:off x="6512719" y="1175147"/>
            <a:ext cx="2503289" cy="480060"/>
          </a:xfrm>
          <a:prstGeom prst="rect">
            <a:avLst/>
          </a:prstGeom>
          <a:noFill/>
        </p:spPr>
        <p:txBody>
          <a:bodyPr wrap="square" rtlCol="0">
            <a:spAutoFit/>
          </a:bodyPr>
          <a:lstStyle/>
          <a:p>
            <a:pPr algn="ctr"/>
            <a:r>
              <a:rPr lang="zh-CN" altLang="en-US" sz="2530" b="1">
                <a:latin typeface="微软雅黑" panose="020B0503020204020204" pitchFamily="34" charset="-122"/>
                <a:ea typeface="微软雅黑" panose="020B0503020204020204" pitchFamily="34" charset="-122"/>
              </a:rPr>
              <a:t>时间安排</a:t>
            </a:r>
          </a:p>
        </p:txBody>
      </p:sp>
      <p:pic>
        <p:nvPicPr>
          <p:cNvPr id="72" name="图片 71"/>
          <p:cNvPicPr>
            <a:picLocks noChangeAspect="1"/>
          </p:cNvPicPr>
          <p:nvPr/>
        </p:nvPicPr>
        <p:blipFill>
          <a:blip r:embed="rId10"/>
          <a:stretch>
            <a:fillRect/>
          </a:stretch>
        </p:blipFill>
        <p:spPr>
          <a:xfrm>
            <a:off x="6408539" y="1761827"/>
            <a:ext cx="2607469" cy="2982516"/>
          </a:xfrm>
          <a:prstGeom prst="rect">
            <a:avLst/>
          </a:prstGeom>
        </p:spPr>
      </p:pic>
      <p:grpSp>
        <p:nvGrpSpPr>
          <p:cNvPr id="14" name="组合 13"/>
          <p:cNvGrpSpPr/>
          <p:nvPr/>
        </p:nvGrpSpPr>
        <p:grpSpPr>
          <a:xfrm>
            <a:off x="81280" y="170180"/>
            <a:ext cx="8898255" cy="415925"/>
            <a:chOff x="128" y="268"/>
            <a:chExt cx="13590" cy="709"/>
          </a:xfrm>
        </p:grpSpPr>
        <p:sp>
          <p:nvSpPr>
            <p:cNvPr id="3" name="燕尾形 2"/>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4" name="燕尾形 3"/>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5" name="燕尾形 4"/>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6" name="燕尾形 5"/>
            <p:cNvSpPr/>
            <p:nvPr/>
          </p:nvSpPr>
          <p:spPr>
            <a:xfrm>
              <a:off x="6747" y="270"/>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2" name="燕尾形 1"/>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9" name="燕尾形 8"/>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7544395" y="4085034"/>
            <a:ext cx="1592461" cy="1035844"/>
          </a:xfrm>
          <a:prstGeom prst="rect">
            <a:avLst/>
          </a:prstGeom>
        </p:spPr>
      </p:pic>
      <p:pic>
        <p:nvPicPr>
          <p:cNvPr id="10" name="图片 9"/>
          <p:cNvPicPr>
            <a:picLocks noChangeAspect="1"/>
          </p:cNvPicPr>
          <p:nvPr/>
        </p:nvPicPr>
        <p:blipFill>
          <a:blip r:embed="rId4"/>
          <a:stretch>
            <a:fillRect/>
          </a:stretch>
        </p:blipFill>
        <p:spPr>
          <a:xfrm>
            <a:off x="6170414" y="3417391"/>
            <a:ext cx="1619250" cy="1095375"/>
          </a:xfrm>
          <a:prstGeom prst="rect">
            <a:avLst/>
          </a:prstGeom>
        </p:spPr>
      </p:pic>
      <p:pic>
        <p:nvPicPr>
          <p:cNvPr id="11" name="图片 10"/>
          <p:cNvPicPr>
            <a:picLocks noChangeAspect="1"/>
          </p:cNvPicPr>
          <p:nvPr/>
        </p:nvPicPr>
        <p:blipFill>
          <a:blip r:embed="rId5"/>
          <a:stretch>
            <a:fillRect/>
          </a:stretch>
        </p:blipFill>
        <p:spPr>
          <a:xfrm>
            <a:off x="3656112" y="849809"/>
            <a:ext cx="1835051" cy="1250454"/>
          </a:xfrm>
          <a:prstGeom prst="rect">
            <a:avLst/>
          </a:prstGeom>
        </p:spPr>
      </p:pic>
      <p:pic>
        <p:nvPicPr>
          <p:cNvPr id="12" name="图片 11"/>
          <p:cNvPicPr>
            <a:picLocks noChangeAspect="1"/>
          </p:cNvPicPr>
          <p:nvPr/>
        </p:nvPicPr>
        <p:blipFill>
          <a:blip r:embed="rId6"/>
          <a:stretch>
            <a:fillRect/>
          </a:stretch>
        </p:blipFill>
        <p:spPr>
          <a:xfrm>
            <a:off x="5478066" y="850106"/>
            <a:ext cx="1967210" cy="1250156"/>
          </a:xfrm>
          <a:prstGeom prst="rect">
            <a:avLst/>
          </a:prstGeom>
        </p:spPr>
      </p:pic>
      <p:pic>
        <p:nvPicPr>
          <p:cNvPr id="13" name="图片 12"/>
          <p:cNvPicPr>
            <a:picLocks noChangeAspect="1"/>
          </p:cNvPicPr>
          <p:nvPr/>
        </p:nvPicPr>
        <p:blipFill>
          <a:blip r:embed="rId7"/>
          <a:stretch>
            <a:fillRect/>
          </a:stretch>
        </p:blipFill>
        <p:spPr>
          <a:xfrm>
            <a:off x="5242024" y="2413099"/>
            <a:ext cx="1425773" cy="1095375"/>
          </a:xfrm>
          <a:prstGeom prst="rect">
            <a:avLst/>
          </a:prstGeom>
        </p:spPr>
      </p:pic>
      <p:pic>
        <p:nvPicPr>
          <p:cNvPr id="17" name="图片 16"/>
          <p:cNvPicPr>
            <a:picLocks noChangeAspect="1"/>
          </p:cNvPicPr>
          <p:nvPr/>
        </p:nvPicPr>
        <p:blipFill>
          <a:blip r:embed="rId8"/>
          <a:stretch>
            <a:fillRect/>
          </a:stretch>
        </p:blipFill>
        <p:spPr>
          <a:xfrm>
            <a:off x="7445276" y="849809"/>
            <a:ext cx="1672530" cy="1250156"/>
          </a:xfrm>
          <a:prstGeom prst="rect">
            <a:avLst/>
          </a:prstGeom>
        </p:spPr>
      </p:pic>
      <p:pic>
        <p:nvPicPr>
          <p:cNvPr id="21" name="图片 20"/>
          <p:cNvPicPr>
            <a:picLocks noChangeAspect="1"/>
          </p:cNvPicPr>
          <p:nvPr/>
        </p:nvPicPr>
        <p:blipFill>
          <a:blip r:embed="rId9"/>
          <a:stretch>
            <a:fillRect/>
          </a:stretch>
        </p:blipFill>
        <p:spPr>
          <a:xfrm>
            <a:off x="2188964" y="2413099"/>
            <a:ext cx="1674912" cy="930473"/>
          </a:xfrm>
          <a:prstGeom prst="rect">
            <a:avLst/>
          </a:prstGeom>
        </p:spPr>
      </p:pic>
      <p:sp>
        <p:nvSpPr>
          <p:cNvPr id="2" name="圆角矩形 1"/>
          <p:cNvSpPr/>
          <p:nvPr/>
        </p:nvSpPr>
        <p:spPr>
          <a:xfrm>
            <a:off x="7144" y="1125736"/>
            <a:ext cx="1942802" cy="53280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盘点人员编组表签字</a:t>
            </a:r>
          </a:p>
        </p:txBody>
      </p:sp>
      <p:cxnSp>
        <p:nvCxnSpPr>
          <p:cNvPr id="3" name="直接箭头连接符 2"/>
          <p:cNvCxnSpPr>
            <a:stCxn id="2" idx="3"/>
          </p:cNvCxnSpPr>
          <p:nvPr/>
        </p:nvCxnSpPr>
        <p:spPr>
          <a:xfrm>
            <a:off x="1949946" y="1400175"/>
            <a:ext cx="491728"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5" name="圆角矩形 4"/>
          <p:cNvSpPr/>
          <p:nvPr/>
        </p:nvSpPr>
        <p:spPr>
          <a:xfrm>
            <a:off x="2433042" y="689670"/>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6" name="圆角矩形 5"/>
          <p:cNvSpPr/>
          <p:nvPr/>
        </p:nvSpPr>
        <p:spPr>
          <a:xfrm>
            <a:off x="2433042" y="1260872"/>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15" name="圆角矩形 14"/>
          <p:cNvSpPr/>
          <p:nvPr/>
        </p:nvSpPr>
        <p:spPr>
          <a:xfrm>
            <a:off x="2433042" y="1790700"/>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财务人员</a:t>
            </a:r>
          </a:p>
        </p:txBody>
      </p:sp>
      <p:sp>
        <p:nvSpPr>
          <p:cNvPr id="16" name="圆角矩形 15"/>
          <p:cNvSpPr/>
          <p:nvPr/>
        </p:nvSpPr>
        <p:spPr>
          <a:xfrm>
            <a:off x="35818" y="2643684"/>
            <a:ext cx="1942802" cy="53280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盘点组长领取盘点记录单，并签字</a:t>
            </a:r>
          </a:p>
        </p:txBody>
      </p:sp>
      <p:cxnSp>
        <p:nvCxnSpPr>
          <p:cNvPr id="19" name="肘形连接符 18"/>
          <p:cNvCxnSpPr>
            <a:stCxn id="5" idx="1"/>
            <a:endCxn id="15" idx="1"/>
          </p:cNvCxnSpPr>
          <p:nvPr/>
        </p:nvCxnSpPr>
        <p:spPr>
          <a:xfrm rot="10800000" flipV="1">
            <a:off x="2433042" y="903387"/>
            <a:ext cx="1488" cy="1101030"/>
          </a:xfrm>
          <a:prstGeom prst="bentConnector3">
            <a:avLst>
              <a:gd name="adj1" fmla="val 7600000"/>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3" name="圆角矩形 22"/>
          <p:cNvSpPr/>
          <p:nvPr/>
        </p:nvSpPr>
        <p:spPr>
          <a:xfrm>
            <a:off x="10418" y="3949898"/>
            <a:ext cx="1942802" cy="53280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盘点小组盘点</a:t>
            </a:r>
          </a:p>
        </p:txBody>
      </p:sp>
      <p:cxnSp>
        <p:nvCxnSpPr>
          <p:cNvPr id="24" name="直接箭头连接符 23"/>
          <p:cNvCxnSpPr>
            <a:stCxn id="23" idx="3"/>
          </p:cNvCxnSpPr>
          <p:nvPr/>
        </p:nvCxnSpPr>
        <p:spPr>
          <a:xfrm>
            <a:off x="1945184" y="4216301"/>
            <a:ext cx="491728"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25" name="圆角矩形 24"/>
          <p:cNvSpPr/>
          <p:nvPr/>
        </p:nvSpPr>
        <p:spPr>
          <a:xfrm>
            <a:off x="2436316" y="3513832"/>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26" name="圆角矩形 25"/>
          <p:cNvSpPr/>
          <p:nvPr/>
        </p:nvSpPr>
        <p:spPr>
          <a:xfrm>
            <a:off x="2436316" y="4085034"/>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27" name="圆角矩形 26"/>
          <p:cNvSpPr/>
          <p:nvPr/>
        </p:nvSpPr>
        <p:spPr>
          <a:xfrm>
            <a:off x="2436316" y="4614863"/>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财务人员</a:t>
            </a:r>
          </a:p>
        </p:txBody>
      </p:sp>
      <p:cxnSp>
        <p:nvCxnSpPr>
          <p:cNvPr id="28" name="肘形连接符 27"/>
          <p:cNvCxnSpPr>
            <a:stCxn id="25" idx="1"/>
            <a:endCxn id="27" idx="1"/>
          </p:cNvCxnSpPr>
          <p:nvPr/>
        </p:nvCxnSpPr>
        <p:spPr>
          <a:xfrm rot="10800000" flipV="1">
            <a:off x="2428280" y="3727847"/>
            <a:ext cx="1488" cy="1101030"/>
          </a:xfrm>
          <a:prstGeom prst="bentConnector3">
            <a:avLst>
              <a:gd name="adj1" fmla="val 7600000"/>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30" name="下箭头 29"/>
          <p:cNvSpPr/>
          <p:nvPr/>
        </p:nvSpPr>
        <p:spPr>
          <a:xfrm>
            <a:off x="806351" y="3144738"/>
            <a:ext cx="258366" cy="805160"/>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31" name="下箭头 30"/>
          <p:cNvSpPr/>
          <p:nvPr/>
        </p:nvSpPr>
        <p:spPr>
          <a:xfrm>
            <a:off x="809625" y="1677293"/>
            <a:ext cx="258366" cy="93434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cxnSp>
        <p:nvCxnSpPr>
          <p:cNvPr id="32" name="直接箭头连接符 31"/>
          <p:cNvCxnSpPr/>
          <p:nvPr/>
        </p:nvCxnSpPr>
        <p:spPr>
          <a:xfrm>
            <a:off x="3619798" y="3727549"/>
            <a:ext cx="32265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33" name="圆角矩形 32"/>
          <p:cNvSpPr/>
          <p:nvPr/>
        </p:nvSpPr>
        <p:spPr>
          <a:xfrm>
            <a:off x="3942457" y="3517106"/>
            <a:ext cx="831949" cy="427732"/>
          </a:xfrm>
          <a:prstGeom prst="roundRect">
            <a:avLst/>
          </a:prstGeom>
          <a:solidFill>
            <a:srgbClr val="674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点数</a:t>
            </a:r>
          </a:p>
        </p:txBody>
      </p:sp>
      <p:sp>
        <p:nvSpPr>
          <p:cNvPr id="34" name="圆角矩形 33"/>
          <p:cNvSpPr/>
          <p:nvPr/>
        </p:nvSpPr>
        <p:spPr>
          <a:xfrm>
            <a:off x="3942457" y="4088309"/>
            <a:ext cx="831949" cy="427732"/>
          </a:xfrm>
          <a:prstGeom prst="roundRect">
            <a:avLst/>
          </a:prstGeom>
          <a:solidFill>
            <a:srgbClr val="674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复核</a:t>
            </a:r>
          </a:p>
        </p:txBody>
      </p:sp>
      <p:sp>
        <p:nvSpPr>
          <p:cNvPr id="35" name="圆角矩形 34"/>
          <p:cNvSpPr/>
          <p:nvPr/>
        </p:nvSpPr>
        <p:spPr>
          <a:xfrm>
            <a:off x="3942457" y="4618137"/>
            <a:ext cx="832247" cy="427732"/>
          </a:xfrm>
          <a:prstGeom prst="roundRect">
            <a:avLst/>
          </a:prstGeom>
          <a:solidFill>
            <a:srgbClr val="674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记录</a:t>
            </a:r>
          </a:p>
        </p:txBody>
      </p:sp>
      <p:cxnSp>
        <p:nvCxnSpPr>
          <p:cNvPr id="37" name="直接箭头连接符 36"/>
          <p:cNvCxnSpPr/>
          <p:nvPr/>
        </p:nvCxnSpPr>
        <p:spPr>
          <a:xfrm>
            <a:off x="3623072" y="4280892"/>
            <a:ext cx="32265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38" name="直接箭头连接符 37"/>
          <p:cNvCxnSpPr/>
          <p:nvPr/>
        </p:nvCxnSpPr>
        <p:spPr>
          <a:xfrm>
            <a:off x="3615035" y="4843463"/>
            <a:ext cx="32265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nvGrpSpPr>
          <p:cNvPr id="14" name="组合 13"/>
          <p:cNvGrpSpPr/>
          <p:nvPr/>
        </p:nvGrpSpPr>
        <p:grpSpPr>
          <a:xfrm>
            <a:off x="81280" y="170180"/>
            <a:ext cx="8898255" cy="415925"/>
            <a:chOff x="128" y="268"/>
            <a:chExt cx="13590" cy="709"/>
          </a:xfrm>
        </p:grpSpPr>
        <p:sp>
          <p:nvSpPr>
            <p:cNvPr id="4" name="燕尾形 3"/>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18" name="燕尾形 17"/>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20" name="燕尾形 19"/>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22" name="燕尾形 21"/>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29" name="燕尾形 28"/>
            <p:cNvSpPr/>
            <p:nvPr/>
          </p:nvSpPr>
          <p:spPr>
            <a:xfrm>
              <a:off x="8972" y="268"/>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36" name="燕尾形 35"/>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par>
                                <p:cTn id="34" presetID="3" presetClass="entr" presetSubtype="1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par>
                                <p:cTn id="37" presetID="3" presetClass="entr" presetSubtype="1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blinds(horizontal)">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500" fill="hold"/>
                                        <p:tgtEl>
                                          <p:spTgt spid="13"/>
                                        </p:tgtEl>
                                        <p:attrNameLst>
                                          <p:attrName>ppt_x</p:attrName>
                                        </p:attrNameLst>
                                      </p:cBhvr>
                                      <p:tavLst>
                                        <p:tav tm="0">
                                          <p:val>
                                            <p:strVal val="#ppt_x"/>
                                          </p:val>
                                        </p:tav>
                                        <p:tav tm="100000">
                                          <p:val>
                                            <p:strVal val="#ppt_x"/>
                                          </p:val>
                                        </p:tav>
                                      </p:tavLst>
                                    </p:anim>
                                    <p:anim calcmode="lin" valueType="num">
                                      <p:cBhvr additive="base">
                                        <p:cTn id="10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ppt_x"/>
                                          </p:val>
                                        </p:tav>
                                        <p:tav tm="100000">
                                          <p:val>
                                            <p:strVal val="#ppt_x"/>
                                          </p:val>
                                        </p:tav>
                                      </p:tavLst>
                                    </p:anim>
                                    <p:anim calcmode="lin" valueType="num">
                                      <p:cBhvr additive="base">
                                        <p:cTn id="108" dur="500" fill="hold"/>
                                        <p:tgtEl>
                                          <p:spTgt spid="34"/>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additive="base">
                                        <p:cTn id="111" dur="500" fill="hold"/>
                                        <p:tgtEl>
                                          <p:spTgt spid="37"/>
                                        </p:tgtEl>
                                        <p:attrNameLst>
                                          <p:attrName>ppt_x</p:attrName>
                                        </p:attrNameLst>
                                      </p:cBhvr>
                                      <p:tavLst>
                                        <p:tav tm="0">
                                          <p:val>
                                            <p:strVal val="#ppt_x"/>
                                          </p:val>
                                        </p:tav>
                                        <p:tav tm="100000">
                                          <p:val>
                                            <p:strVal val="#ppt_x"/>
                                          </p:val>
                                        </p:tav>
                                      </p:tavLst>
                                    </p:anim>
                                    <p:anim calcmode="lin" valueType="num">
                                      <p:cBhvr additive="base">
                                        <p:cTn id="112" dur="500" fill="hold"/>
                                        <p:tgtEl>
                                          <p:spTgt spid="37"/>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10"/>
                                        </p:tgtEl>
                                        <p:attrNameLst>
                                          <p:attrName>style.visibility</p:attrName>
                                        </p:attrNameLst>
                                      </p:cBhvr>
                                      <p:to>
                                        <p:strVal val="visible"/>
                                      </p:to>
                                    </p:set>
                                    <p:anim calcmode="lin" valueType="num">
                                      <p:cBhvr additive="base">
                                        <p:cTn id="115" dur="500" fill="hold"/>
                                        <p:tgtEl>
                                          <p:spTgt spid="10"/>
                                        </p:tgtEl>
                                        <p:attrNameLst>
                                          <p:attrName>ppt_x</p:attrName>
                                        </p:attrNameLst>
                                      </p:cBhvr>
                                      <p:tavLst>
                                        <p:tav tm="0">
                                          <p:val>
                                            <p:strVal val="#ppt_x"/>
                                          </p:val>
                                        </p:tav>
                                        <p:tav tm="100000">
                                          <p:val>
                                            <p:strVal val="#ppt_x"/>
                                          </p:val>
                                        </p:tav>
                                      </p:tavLst>
                                    </p:anim>
                                    <p:anim calcmode="lin" valueType="num">
                                      <p:cBhvr additive="base">
                                        <p:cTn id="1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additive="base">
                                        <p:cTn id="121" dur="500" fill="hold"/>
                                        <p:tgtEl>
                                          <p:spTgt spid="35"/>
                                        </p:tgtEl>
                                        <p:attrNameLst>
                                          <p:attrName>ppt_x</p:attrName>
                                        </p:attrNameLst>
                                      </p:cBhvr>
                                      <p:tavLst>
                                        <p:tav tm="0">
                                          <p:val>
                                            <p:strVal val="#ppt_x"/>
                                          </p:val>
                                        </p:tav>
                                        <p:tav tm="100000">
                                          <p:val>
                                            <p:strVal val="#ppt_x"/>
                                          </p:val>
                                        </p:tav>
                                      </p:tavLst>
                                    </p:anim>
                                    <p:anim calcmode="lin" valueType="num">
                                      <p:cBhvr additive="base">
                                        <p:cTn id="122" dur="500" fill="hold"/>
                                        <p:tgtEl>
                                          <p:spTgt spid="35"/>
                                        </p:tgtEl>
                                        <p:attrNameLst>
                                          <p:attrName>ppt_y</p:attrName>
                                        </p:attrNameLst>
                                      </p:cBhvr>
                                      <p:tavLst>
                                        <p:tav tm="0">
                                          <p:val>
                                            <p:strVal val="1+#ppt_h/2"/>
                                          </p:val>
                                        </p:tav>
                                        <p:tav tm="100000">
                                          <p:val>
                                            <p:strVal val="#ppt_y"/>
                                          </p:val>
                                        </p:tav>
                                      </p:tavLst>
                                    </p:anim>
                                  </p:childTnLst>
                                </p:cTn>
                              </p:par>
                              <p:par>
                                <p:cTn id="123" presetID="2" presetClass="entr" presetSubtype="4" fill="hold" nodeType="withEffect">
                                  <p:stCondLst>
                                    <p:cond delay="0"/>
                                  </p:stCondLst>
                                  <p:childTnLst>
                                    <p:set>
                                      <p:cBhvr>
                                        <p:cTn id="124" dur="1" fill="hold">
                                          <p:stCondLst>
                                            <p:cond delay="0"/>
                                          </p:stCondLst>
                                        </p:cTn>
                                        <p:tgtEl>
                                          <p:spTgt spid="38"/>
                                        </p:tgtEl>
                                        <p:attrNameLst>
                                          <p:attrName>style.visibility</p:attrName>
                                        </p:attrNameLst>
                                      </p:cBhvr>
                                      <p:to>
                                        <p:strVal val="visible"/>
                                      </p:to>
                                    </p:set>
                                    <p:anim calcmode="lin" valueType="num">
                                      <p:cBhvr additive="base">
                                        <p:cTn id="125" dur="500" fill="hold"/>
                                        <p:tgtEl>
                                          <p:spTgt spid="38"/>
                                        </p:tgtEl>
                                        <p:attrNameLst>
                                          <p:attrName>ppt_x</p:attrName>
                                        </p:attrNameLst>
                                      </p:cBhvr>
                                      <p:tavLst>
                                        <p:tav tm="0">
                                          <p:val>
                                            <p:strVal val="#ppt_x"/>
                                          </p:val>
                                        </p:tav>
                                        <p:tav tm="100000">
                                          <p:val>
                                            <p:strVal val="#ppt_x"/>
                                          </p:val>
                                        </p:tav>
                                      </p:tavLst>
                                    </p:anim>
                                    <p:anim calcmode="lin" valueType="num">
                                      <p:cBhvr additive="base">
                                        <p:cTn id="126" dur="500" fill="hold"/>
                                        <p:tgtEl>
                                          <p:spTgt spid="38"/>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9"/>
                                        </p:tgtEl>
                                        <p:attrNameLst>
                                          <p:attrName>style.visibility</p:attrName>
                                        </p:attrNameLst>
                                      </p:cBhvr>
                                      <p:to>
                                        <p:strVal val="visible"/>
                                      </p:to>
                                    </p:set>
                                    <p:anim calcmode="lin" valueType="num">
                                      <p:cBhvr additive="base">
                                        <p:cTn id="129" dur="500" fill="hold"/>
                                        <p:tgtEl>
                                          <p:spTgt spid="9"/>
                                        </p:tgtEl>
                                        <p:attrNameLst>
                                          <p:attrName>ppt_x</p:attrName>
                                        </p:attrNameLst>
                                      </p:cBhvr>
                                      <p:tavLst>
                                        <p:tav tm="0">
                                          <p:val>
                                            <p:strVal val="#ppt_x"/>
                                          </p:val>
                                        </p:tav>
                                        <p:tav tm="100000">
                                          <p:val>
                                            <p:strVal val="#ppt_x"/>
                                          </p:val>
                                        </p:tav>
                                      </p:tavLst>
                                    </p:anim>
                                    <p:anim calcmode="lin" valueType="num">
                                      <p:cBhvr additive="base">
                                        <p:cTn id="1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6" grpId="0" bldLvl="0" animBg="1"/>
      <p:bldP spid="15" grpId="0" bldLvl="0" animBg="1"/>
      <p:bldP spid="16" grpId="0" bldLvl="0" animBg="1"/>
      <p:bldP spid="23" grpId="0" bldLvl="0" animBg="1"/>
      <p:bldP spid="25" grpId="0" bldLvl="0" animBg="1"/>
      <p:bldP spid="26" grpId="0" bldLvl="0" animBg="1"/>
      <p:bldP spid="27" grpId="0" bldLvl="0" animBg="1"/>
      <p:bldP spid="30" grpId="0" bldLvl="0" animBg="1"/>
      <p:bldP spid="31" grpId="0" bldLvl="0" animBg="1"/>
      <p:bldP spid="33" grpId="0" bldLvl="0" animBg="1"/>
      <p:bldP spid="34" grpId="0" bldLvl="0" animBg="1"/>
      <p:bldP spid="3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87773" y="2591693"/>
            <a:ext cx="6881813" cy="1997710"/>
          </a:xfrm>
          <a:prstGeom prst="rect">
            <a:avLst/>
          </a:prstGeom>
          <a:solidFill>
            <a:srgbClr val="00B050"/>
          </a:solidFill>
        </p:spPr>
        <p:txBody>
          <a:bodyPr wrap="square" rtlCol="0">
            <a:spAutoFit/>
          </a:bodyPr>
          <a:lstStyle/>
          <a:p>
            <a:pPr algn="ctr"/>
            <a:r>
              <a:rPr lang="zh-CN" altLang="en-US" sz="1690" b="1">
                <a:latin typeface="微软雅黑" panose="020B0503020204020204" pitchFamily="34" charset="-122"/>
                <a:ea typeface="微软雅黑" panose="020B0503020204020204" pitchFamily="34" charset="-122"/>
              </a:rPr>
              <a:t>主要盈亏情况说明</a:t>
            </a:r>
          </a:p>
          <a:p>
            <a:endParaRPr lang="zh-CN" altLang="en-US" sz="1690" b="1">
              <a:latin typeface="微软雅黑" panose="020B0503020204020204" pitchFamily="34" charset="-122"/>
              <a:ea typeface="微软雅黑" panose="020B0503020204020204" pitchFamily="34" charset="-122"/>
            </a:endParaRPr>
          </a:p>
          <a:p>
            <a:pPr algn="l">
              <a:buClrTx/>
              <a:buSzTx/>
              <a:buFontTx/>
            </a:pPr>
            <a:r>
              <a:rPr lang="zh-CN" altLang="en-US" sz="1315" b="1">
                <a:latin typeface="微软雅黑" panose="020B0503020204020204" pitchFamily="34" charset="-122"/>
                <a:ea typeface="微软雅黑" panose="020B0503020204020204" pitchFamily="34" charset="-122"/>
              </a:rPr>
              <a:t>主要盘盈物资如下（盘盈单价金额≥5000元）  主要盘亏物资如下（盘亏单价金额≥</a:t>
            </a:r>
            <a:r>
              <a:rPr lang="en-US" altLang="zh-CN" sz="1315" b="1">
                <a:latin typeface="微软雅黑" panose="020B0503020204020204" pitchFamily="34" charset="-122"/>
                <a:ea typeface="微软雅黑" panose="020B0503020204020204" pitchFamily="34" charset="-122"/>
              </a:rPr>
              <a:t>1</a:t>
            </a:r>
            <a:r>
              <a:rPr lang="zh-CN" altLang="en-US" sz="1315" b="1">
                <a:latin typeface="微软雅黑" panose="020B0503020204020204" pitchFamily="34" charset="-122"/>
                <a:ea typeface="微软雅黑" panose="020B0503020204020204" pitchFamily="34" charset="-122"/>
              </a:rPr>
              <a:t>000元）</a:t>
            </a:r>
          </a:p>
          <a:p>
            <a:pPr algn="l">
              <a:buClrTx/>
              <a:buSzTx/>
              <a:buFontTx/>
            </a:pPr>
            <a:endParaRPr lang="zh-CN" altLang="en-US" sz="1315" b="1">
              <a:latin typeface="微软雅黑" panose="020B0503020204020204" pitchFamily="34" charset="-122"/>
              <a:ea typeface="微软雅黑" panose="020B0503020204020204" pitchFamily="34" charset="-122"/>
            </a:endParaRPr>
          </a:p>
          <a:p>
            <a:endParaRPr lang="zh-CN" altLang="en-US" sz="1690" b="1">
              <a:latin typeface="微软雅黑" panose="020B0503020204020204" pitchFamily="34" charset="-122"/>
              <a:ea typeface="微软雅黑" panose="020B0503020204020204" pitchFamily="34" charset="-122"/>
            </a:endParaRPr>
          </a:p>
          <a:p>
            <a:endParaRPr lang="zh-CN" altLang="en-US" sz="1690" b="1">
              <a:latin typeface="微软雅黑" panose="020B0503020204020204" pitchFamily="34" charset="-122"/>
              <a:ea typeface="微软雅黑" panose="020B0503020204020204" pitchFamily="34" charset="-122"/>
            </a:endParaRPr>
          </a:p>
          <a:p>
            <a:endParaRPr lang="zh-CN" altLang="en-US" sz="1690" b="1">
              <a:latin typeface="微软雅黑" panose="020B0503020204020204" pitchFamily="34" charset="-122"/>
              <a:ea typeface="微软雅黑" panose="020B0503020204020204" pitchFamily="34" charset="-122"/>
            </a:endParaRPr>
          </a:p>
        </p:txBody>
      </p:sp>
      <p:sp>
        <p:nvSpPr>
          <p:cNvPr id="15" name="文本框 14"/>
          <p:cNvSpPr txBox="1"/>
          <p:nvPr/>
        </p:nvSpPr>
        <p:spPr>
          <a:xfrm>
            <a:off x="2188666" y="4420493"/>
            <a:ext cx="6880920" cy="756285"/>
          </a:xfrm>
          <a:prstGeom prst="rect">
            <a:avLst/>
          </a:prstGeom>
          <a:solidFill>
            <a:schemeClr val="accent3"/>
          </a:solidFill>
        </p:spPr>
        <p:txBody>
          <a:bodyPr wrap="square" rtlCol="0">
            <a:spAutoFit/>
          </a:bodyPr>
          <a:lstStyle/>
          <a:p>
            <a:pPr algn="ctr"/>
            <a:r>
              <a:rPr lang="zh-CN" altLang="en-US" sz="1690" b="1">
                <a:latin typeface="微软雅黑" panose="020B0503020204020204" pitchFamily="34" charset="-122"/>
                <a:ea typeface="微软雅黑" panose="020B0503020204020204" pitchFamily="34" charset="-122"/>
              </a:rPr>
              <a:t>存在的问题及改进要求</a:t>
            </a:r>
          </a:p>
          <a:p>
            <a:pPr algn="l">
              <a:buClrTx/>
              <a:buSzTx/>
              <a:buNone/>
            </a:pPr>
            <a:r>
              <a:rPr lang="zh-CN" altLang="en-US" sz="1315" b="1">
                <a:latin typeface="微软雅黑" panose="020B0503020204020204" pitchFamily="34" charset="-122"/>
                <a:ea typeface="微软雅黑" panose="020B0503020204020204" pitchFamily="34" charset="-122"/>
              </a:rPr>
              <a:t>问题：信息流和实物流不一致</a:t>
            </a:r>
          </a:p>
          <a:p>
            <a:pPr algn="l">
              <a:buClrTx/>
              <a:buSzTx/>
              <a:buNone/>
            </a:pPr>
            <a:r>
              <a:rPr lang="zh-CN" altLang="en-US" sz="1315" b="1">
                <a:latin typeface="微软雅黑" panose="020B0503020204020204" pitchFamily="34" charset="-122"/>
                <a:ea typeface="微软雅黑" panose="020B0503020204020204" pitchFamily="34" charset="-122"/>
              </a:rPr>
              <a:t>改进：单据及时录入，仓管员领到发货单签字再发货</a:t>
            </a:r>
            <a:endParaRPr lang="zh-CN" altLang="en-US" sz="1690" b="1">
              <a:latin typeface="微软雅黑" panose="020B0503020204020204" pitchFamily="34" charset="-122"/>
              <a:ea typeface="微软雅黑" panose="020B0503020204020204" pitchFamily="34" charset="-122"/>
            </a:endParaRPr>
          </a:p>
        </p:txBody>
      </p:sp>
      <p:sp>
        <p:nvSpPr>
          <p:cNvPr id="73" name="文本框 72"/>
          <p:cNvSpPr txBox="1"/>
          <p:nvPr/>
        </p:nvSpPr>
        <p:spPr>
          <a:xfrm>
            <a:off x="2188071" y="778966"/>
            <a:ext cx="6881515" cy="1802765"/>
          </a:xfrm>
          <a:prstGeom prst="rect">
            <a:avLst/>
          </a:prstGeom>
          <a:solidFill>
            <a:schemeClr val="accent3"/>
          </a:solidFill>
        </p:spPr>
        <p:txBody>
          <a:bodyPr wrap="square" rtlCol="0">
            <a:spAutoFit/>
          </a:bodyPr>
          <a:lstStyle/>
          <a:p>
            <a:pPr algn="ctr"/>
            <a:r>
              <a:rPr lang="zh-CN" altLang="en-US" sz="1690" b="1">
                <a:latin typeface="微软雅黑" panose="020B0503020204020204" pitchFamily="34" charset="-122"/>
                <a:ea typeface="微软雅黑" panose="020B0503020204020204" pitchFamily="34" charset="-122"/>
              </a:rPr>
              <a:t>整理盘点盈亏结果</a:t>
            </a:r>
          </a:p>
          <a:p>
            <a:r>
              <a:rPr lang="zh-CN" altLang="en-US" sz="1315" b="1">
                <a:latin typeface="微软雅黑" panose="020B0503020204020204" pitchFamily="34" charset="-122"/>
                <a:ea typeface="微软雅黑" panose="020B0503020204020204" pitchFamily="34" charset="-122"/>
                <a:sym typeface="+mn-ea"/>
              </a:rPr>
              <a:t>整体盘点结果</a:t>
            </a:r>
          </a:p>
          <a:p>
            <a:endParaRPr lang="zh-CN" altLang="en-US" sz="1315" b="1">
              <a:latin typeface="微软雅黑" panose="020B0503020204020204" pitchFamily="34" charset="-122"/>
              <a:ea typeface="微软雅黑" panose="020B0503020204020204" pitchFamily="34" charset="-122"/>
            </a:endParaRPr>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p:txBody>
      </p:sp>
      <p:pic>
        <p:nvPicPr>
          <p:cNvPr id="74" name="图片 8"/>
          <p:cNvPicPr>
            <a:picLocks noChangeAspect="1"/>
          </p:cNvPicPr>
          <p:nvPr/>
        </p:nvPicPr>
        <p:blipFill>
          <a:blip r:embed="rId4"/>
          <a:stretch>
            <a:fillRect/>
          </a:stretch>
        </p:blipFill>
        <p:spPr>
          <a:xfrm>
            <a:off x="3657302" y="1338263"/>
            <a:ext cx="5053905" cy="1104602"/>
          </a:xfrm>
          <a:prstGeom prst="rect">
            <a:avLst/>
          </a:prstGeom>
          <a:noFill/>
          <a:ln>
            <a:noFill/>
          </a:ln>
        </p:spPr>
      </p:pic>
      <p:pic>
        <p:nvPicPr>
          <p:cNvPr id="75" name="图片 7"/>
          <p:cNvPicPr>
            <a:picLocks noChangeAspect="1"/>
          </p:cNvPicPr>
          <p:nvPr/>
        </p:nvPicPr>
        <p:blipFill>
          <a:blip r:embed="rId5"/>
          <a:stretch>
            <a:fillRect/>
          </a:stretch>
        </p:blipFill>
        <p:spPr>
          <a:xfrm>
            <a:off x="2187773" y="3467695"/>
            <a:ext cx="3263503" cy="724793"/>
          </a:xfrm>
          <a:prstGeom prst="rect">
            <a:avLst/>
          </a:prstGeom>
          <a:noFill/>
          <a:ln>
            <a:noFill/>
          </a:ln>
        </p:spPr>
      </p:pic>
      <p:pic>
        <p:nvPicPr>
          <p:cNvPr id="80" name="图片 5"/>
          <p:cNvPicPr>
            <a:picLocks noChangeAspect="1"/>
          </p:cNvPicPr>
          <p:nvPr/>
        </p:nvPicPr>
        <p:blipFill>
          <a:blip r:embed="rId6"/>
          <a:stretch>
            <a:fillRect/>
          </a:stretch>
        </p:blipFill>
        <p:spPr>
          <a:xfrm>
            <a:off x="5688509" y="3467993"/>
            <a:ext cx="3330476" cy="724198"/>
          </a:xfrm>
          <a:prstGeom prst="rect">
            <a:avLst/>
          </a:prstGeom>
          <a:noFill/>
          <a:ln>
            <a:noFill/>
          </a:ln>
        </p:spPr>
      </p:pic>
      <p:sp>
        <p:nvSpPr>
          <p:cNvPr id="81" name="文本框 80"/>
          <p:cNvSpPr txBox="1"/>
          <p:nvPr/>
        </p:nvSpPr>
        <p:spPr>
          <a:xfrm>
            <a:off x="2188071" y="2986385"/>
            <a:ext cx="3375124" cy="1398905"/>
          </a:xfrm>
          <a:prstGeom prst="rect">
            <a:avLst/>
          </a:prstGeom>
          <a:noFill/>
          <a:ln w="50800" cmpd="sng">
            <a:solidFill>
              <a:schemeClr val="tx1"/>
            </a:solidFill>
            <a:prstDash val="dashDot"/>
          </a:ln>
        </p:spPr>
        <p:txBody>
          <a:bodyPr wrap="square" rtlCol="0">
            <a:spAutoFit/>
          </a:bodyPr>
          <a:lstStyle/>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p:txBody>
      </p:sp>
      <p:sp>
        <p:nvSpPr>
          <p:cNvPr id="82" name="文本框 81"/>
          <p:cNvSpPr txBox="1"/>
          <p:nvPr/>
        </p:nvSpPr>
        <p:spPr>
          <a:xfrm>
            <a:off x="5643860" y="2986385"/>
            <a:ext cx="3375124" cy="1398905"/>
          </a:xfrm>
          <a:prstGeom prst="rect">
            <a:avLst/>
          </a:prstGeom>
          <a:noFill/>
          <a:ln w="50800" cmpd="sng">
            <a:solidFill>
              <a:schemeClr val="tx1"/>
            </a:solidFill>
            <a:prstDash val="dashDot"/>
          </a:ln>
        </p:spPr>
        <p:txBody>
          <a:bodyPr wrap="square" rtlCol="0">
            <a:spAutoFit/>
          </a:bodyPr>
          <a:lstStyle/>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p:txBody>
      </p:sp>
      <p:sp>
        <p:nvSpPr>
          <p:cNvPr id="6" name="圆角矩形 5"/>
          <p:cNvSpPr/>
          <p:nvPr/>
        </p:nvSpPr>
        <p:spPr>
          <a:xfrm>
            <a:off x="7144" y="1125736"/>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组长回收盘点单</a:t>
            </a:r>
          </a:p>
        </p:txBody>
      </p:sp>
      <p:sp>
        <p:nvSpPr>
          <p:cNvPr id="16" name="圆角矩形 15"/>
          <p:cNvSpPr/>
          <p:nvPr/>
        </p:nvSpPr>
        <p:spPr>
          <a:xfrm>
            <a:off x="10418" y="2058888"/>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财务管理中心汇总</a:t>
            </a:r>
          </a:p>
        </p:txBody>
      </p:sp>
      <p:sp>
        <p:nvSpPr>
          <p:cNvPr id="23" name="圆角矩形 22"/>
          <p:cNvSpPr/>
          <p:nvPr/>
        </p:nvSpPr>
        <p:spPr>
          <a:xfrm>
            <a:off x="7144" y="2986385"/>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整理盘点盈亏结果</a:t>
            </a:r>
          </a:p>
        </p:txBody>
      </p:sp>
      <p:sp>
        <p:nvSpPr>
          <p:cNvPr id="10" name="圆角矩形 9"/>
          <p:cNvSpPr/>
          <p:nvPr/>
        </p:nvSpPr>
        <p:spPr>
          <a:xfrm>
            <a:off x="10418" y="3887688"/>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盘点报告总结</a:t>
            </a:r>
          </a:p>
        </p:txBody>
      </p:sp>
      <p:sp>
        <p:nvSpPr>
          <p:cNvPr id="11" name="下箭头 10"/>
          <p:cNvSpPr/>
          <p:nvPr/>
        </p:nvSpPr>
        <p:spPr>
          <a:xfrm>
            <a:off x="863203" y="1659434"/>
            <a:ext cx="161330" cy="41165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2" name="下箭头 11"/>
          <p:cNvSpPr/>
          <p:nvPr/>
        </p:nvSpPr>
        <p:spPr>
          <a:xfrm>
            <a:off x="882551" y="2586930"/>
            <a:ext cx="161330" cy="41165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3" name="下箭头 12"/>
          <p:cNvSpPr/>
          <p:nvPr/>
        </p:nvSpPr>
        <p:spPr>
          <a:xfrm>
            <a:off x="863203" y="3519190"/>
            <a:ext cx="161330" cy="41165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grpSp>
        <p:nvGrpSpPr>
          <p:cNvPr id="14" name="组合 13"/>
          <p:cNvGrpSpPr/>
          <p:nvPr/>
        </p:nvGrpSpPr>
        <p:grpSpPr>
          <a:xfrm>
            <a:off x="81280" y="170180"/>
            <a:ext cx="8898255" cy="415925"/>
            <a:chOff x="128" y="268"/>
            <a:chExt cx="13590" cy="709"/>
          </a:xfrm>
        </p:grpSpPr>
        <p:sp>
          <p:nvSpPr>
            <p:cNvPr id="17" name="燕尾形 16"/>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18" name="燕尾形 17"/>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19" name="燕尾形 18"/>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20" name="燕尾形 19"/>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21" name="燕尾形 20"/>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22" name="燕尾形 21"/>
            <p:cNvSpPr/>
            <p:nvPr/>
          </p:nvSpPr>
          <p:spPr>
            <a:xfrm>
              <a:off x="11188" y="276"/>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ppt_x"/>
                                          </p:val>
                                        </p:tav>
                                        <p:tav tm="100000">
                                          <p:val>
                                            <p:strVal val="#ppt_x"/>
                                          </p:val>
                                        </p:tav>
                                      </p:tavLst>
                                    </p:anim>
                                    <p:anim calcmode="lin" valueType="num">
                                      <p:cBhvr additive="base">
                                        <p:cTn id="50" dur="500" fill="hold"/>
                                        <p:tgtEl>
                                          <p:spTgt spid="7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fill="hold"/>
                                        <p:tgtEl>
                                          <p:spTgt spid="75"/>
                                        </p:tgtEl>
                                        <p:attrNameLst>
                                          <p:attrName>ppt_x</p:attrName>
                                        </p:attrNameLst>
                                      </p:cBhvr>
                                      <p:tavLst>
                                        <p:tav tm="0">
                                          <p:val>
                                            <p:strVal val="#ppt_x"/>
                                          </p:val>
                                        </p:tav>
                                        <p:tav tm="100000">
                                          <p:val>
                                            <p:strVal val="#ppt_x"/>
                                          </p:val>
                                        </p:tav>
                                      </p:tavLst>
                                    </p:anim>
                                    <p:anim calcmode="lin" valueType="num">
                                      <p:cBhvr additive="base">
                                        <p:cTn id="64" dur="500" fill="hold"/>
                                        <p:tgtEl>
                                          <p:spTgt spid="7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500" fill="hold"/>
                                        <p:tgtEl>
                                          <p:spTgt spid="80"/>
                                        </p:tgtEl>
                                        <p:attrNameLst>
                                          <p:attrName>ppt_x</p:attrName>
                                        </p:attrNameLst>
                                      </p:cBhvr>
                                      <p:tavLst>
                                        <p:tav tm="0">
                                          <p:val>
                                            <p:strVal val="#ppt_x"/>
                                          </p:val>
                                        </p:tav>
                                        <p:tav tm="100000">
                                          <p:val>
                                            <p:strVal val="#ppt_x"/>
                                          </p:val>
                                        </p:tav>
                                      </p:tavLst>
                                    </p:anim>
                                    <p:anim calcmode="lin" valueType="num">
                                      <p:cBhvr additive="base">
                                        <p:cTn id="68" dur="500" fill="hold"/>
                                        <p:tgtEl>
                                          <p:spTgt spid="8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ppt_x"/>
                                          </p:val>
                                        </p:tav>
                                        <p:tav tm="100000">
                                          <p:val>
                                            <p:strVal val="#ppt_x"/>
                                          </p:val>
                                        </p:tav>
                                      </p:tavLst>
                                    </p:anim>
                                    <p:anim calcmode="lin" valueType="num">
                                      <p:cBhvr additive="base">
                                        <p:cTn id="72" dur="500" fill="hold"/>
                                        <p:tgtEl>
                                          <p:spTgt spid="8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additive="base">
                                        <p:cTn id="75" dur="500" fill="hold"/>
                                        <p:tgtEl>
                                          <p:spTgt spid="82"/>
                                        </p:tgtEl>
                                        <p:attrNameLst>
                                          <p:attrName>ppt_x</p:attrName>
                                        </p:attrNameLst>
                                      </p:cBhvr>
                                      <p:tavLst>
                                        <p:tav tm="0">
                                          <p:val>
                                            <p:strVal val="#ppt_x"/>
                                          </p:val>
                                        </p:tav>
                                        <p:tav tm="100000">
                                          <p:val>
                                            <p:strVal val="#ppt_x"/>
                                          </p:val>
                                        </p:tav>
                                      </p:tavLst>
                                    </p:anim>
                                    <p:anim calcmode="lin" valueType="num">
                                      <p:cBhvr additive="base">
                                        <p:cTn id="7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ppt_x"/>
                                          </p:val>
                                        </p:tav>
                                        <p:tav tm="100000">
                                          <p:val>
                                            <p:strVal val="#ppt_x"/>
                                          </p:val>
                                        </p:tav>
                                      </p:tavLst>
                                    </p:anim>
                                    <p:anim calcmode="lin" valueType="num">
                                      <p:cBhvr additive="base">
                                        <p:cTn id="8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P spid="73" grpId="0" bldLvl="0" animBg="1"/>
      <p:bldP spid="81" grpId="0" bldLvl="0" animBg="1"/>
      <p:bldP spid="82" grpId="0" bldLvl="0" animBg="1"/>
      <p:bldP spid="6" grpId="0" bldLvl="0" animBg="1"/>
      <p:bldP spid="16" grpId="0" bldLvl="0" animBg="1"/>
      <p:bldP spid="23" grpId="0" bldLvl="0" animBg="1"/>
      <p:bldP spid="10" grpId="0" bldLvl="0" animBg="1"/>
      <p:bldP spid="11" grpId="0" bldLvl="0" animBg="1"/>
      <p:bldP spid="12" grpId="0" bldLvl="0" animBg="1"/>
      <p:bldP spid="1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出库</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 name="文本框 1"/>
          <p:cNvSpPr txBox="1"/>
          <p:nvPr/>
        </p:nvSpPr>
        <p:spPr>
          <a:xfrm>
            <a:off x="251460" y="911860"/>
            <a:ext cx="3242310" cy="3830955"/>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出库管理</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出库过程管理是指仓库按照货主的调拨出库凭证或发货凭证（提货单、调拨单）所注明的货物名称、型号、规格、数量、收货单位、接货方式等条件，进行的核对凭证、备料、复核、点交、发放等一系列作业和业务管理活动。</a:t>
            </a:r>
          </a:p>
        </p:txBody>
      </p:sp>
      <p:sp>
        <p:nvSpPr>
          <p:cNvPr id="3" name="文本框 2"/>
          <p:cNvSpPr txBox="1"/>
          <p:nvPr/>
        </p:nvSpPr>
        <p:spPr>
          <a:xfrm>
            <a:off x="3419475" y="987425"/>
            <a:ext cx="2540000" cy="36830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出库业务程序:</a:t>
            </a:r>
          </a:p>
        </p:txBody>
      </p:sp>
      <p:sp>
        <p:nvSpPr>
          <p:cNvPr id="6" name="Text Box 7"/>
          <p:cNvSpPr txBox="1"/>
          <p:nvPr/>
        </p:nvSpPr>
        <p:spPr>
          <a:xfrm>
            <a:off x="3491865" y="2715895"/>
            <a:ext cx="5194935" cy="922020"/>
          </a:xfrm>
          <a:prstGeom prst="rect">
            <a:avLst/>
          </a:prstGeom>
          <a:solidFill>
            <a:srgbClr val="66CCFF"/>
          </a:solidFill>
          <a:ln w="9525">
            <a:noFill/>
          </a:ln>
        </p:spPr>
        <p:txBody>
          <a:bodyPr wrap="square" anchor="t">
            <a:spAutoFit/>
          </a:bodyPr>
          <a:lstStyle/>
          <a:p>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．出库程序</a:t>
            </a:r>
          </a:p>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 核单备货一一复核一一包装一一 点交一一登账一一清理等过程。</a:t>
            </a:r>
          </a:p>
        </p:txBody>
      </p:sp>
      <p:sp>
        <p:nvSpPr>
          <p:cNvPr id="7" name="Rectangle 8"/>
          <p:cNvSpPr/>
          <p:nvPr/>
        </p:nvSpPr>
        <p:spPr>
          <a:xfrm>
            <a:off x="3491865" y="3796030"/>
            <a:ext cx="5168265" cy="706755"/>
          </a:xfrm>
          <a:prstGeom prst="rect">
            <a:avLst/>
          </a:prstGeom>
          <a:solidFill>
            <a:srgbClr val="9CFD6B"/>
          </a:solidFill>
          <a:ln w="9525">
            <a:noFill/>
          </a:ln>
        </p:spPr>
        <p:txBody>
          <a:bodyPr wrap="square" anchor="t">
            <a:spAutoFit/>
          </a:bodyPr>
          <a:lstStyle/>
          <a:p>
            <a:r>
              <a:rPr lang="zh-CN" altLang="en-US" sz="2000" dirty="0">
                <a:solidFill>
                  <a:srgbClr val="FF5050"/>
                </a:solidFill>
                <a:latin typeface="微软雅黑" panose="020B0503020204020204" pitchFamily="34" charset="-122"/>
                <a:ea typeface="微软雅黑" panose="020B0503020204020204" pitchFamily="34" charset="-122"/>
                <a:cs typeface="微软雅黑" panose="020B0503020204020204" pitchFamily="34" charset="-122"/>
              </a:rPr>
              <a:t>出库必须遵循“先进先出，推陈储新”的原则，使仓储活动的管理实现良性循环。</a:t>
            </a:r>
          </a:p>
        </p:txBody>
      </p:sp>
      <p:sp>
        <p:nvSpPr>
          <p:cNvPr id="4" name="Rectangle 9"/>
          <p:cNvSpPr/>
          <p:nvPr/>
        </p:nvSpPr>
        <p:spPr>
          <a:xfrm>
            <a:off x="3493770" y="1419860"/>
            <a:ext cx="5188585" cy="1226185"/>
          </a:xfrm>
          <a:prstGeom prst="rect">
            <a:avLst/>
          </a:prstGeom>
          <a:solidFill>
            <a:srgbClr val="FFFF00"/>
          </a:solidFill>
          <a:ln w="9525">
            <a:noFill/>
          </a:ln>
        </p:spPr>
        <p:txBody>
          <a:bodyPr wrap="square" anchor="t">
            <a:spAutoFit/>
          </a:bodyPr>
          <a:lstStyle/>
          <a:p>
            <a:pPr algn="just"/>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．出库前的准备工作：</a:t>
            </a:r>
          </a:p>
          <a:p>
            <a:pPr algn="just"/>
            <a:r>
              <a:rPr lang="zh-CN" altLang="en-US" dirty="0">
                <a:latin typeface="微软雅黑" panose="020B0503020204020204" pitchFamily="34" charset="-122"/>
                <a:ea typeface="微软雅黑" panose="020B0503020204020204" pitchFamily="34" charset="-122"/>
                <a:cs typeface="微软雅黑" panose="020B0503020204020204" pitchFamily="34" charset="-122"/>
              </a:rPr>
              <a:t>    预先做好出库物品的包装和标志标记。</a:t>
            </a:r>
          </a:p>
          <a:p>
            <a:pPr algn="just">
              <a:lnSpc>
                <a:spcPct val="80000"/>
              </a:lnSpc>
              <a:spcBef>
                <a:spcPct val="50000"/>
              </a:spcBef>
              <a:buFontTx/>
              <a:buChar char="•"/>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包装整理 组装、分配</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用品准备 设备调配 人员组织</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出库作业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107315" y="915670"/>
            <a:ext cx="7519035" cy="829945"/>
          </a:xfrm>
          <a:prstGeom prst="rect">
            <a:avLst/>
          </a:prstGeom>
          <a:noFill/>
        </p:spPr>
        <p:txBody>
          <a:bodyPr wrap="square" rtlCol="0">
            <a:spAutoFit/>
          </a:bodyPr>
          <a:lstStyle/>
          <a:p>
            <a:pPr fontAlgn="auto">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出库的要求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2" name="组合 31"/>
          <p:cNvGrpSpPr/>
          <p:nvPr/>
        </p:nvGrpSpPr>
        <p:grpSpPr>
          <a:xfrm>
            <a:off x="810874" y="2547937"/>
            <a:ext cx="1694733" cy="1694733"/>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174" y="3667630"/>
              <a:ext cx="756179" cy="248292"/>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凭证发货</a:t>
              </a:r>
              <a:endParaRPr lang="zh-CN" altLang="en-US" sz="2395" b="1" dirty="0">
                <a:solidFill>
                  <a:schemeClr val="tx1"/>
                </a:solidFill>
                <a:effectLst/>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628213" y="2551641"/>
            <a:ext cx="1694732" cy="1694733"/>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7757" y="3665632"/>
              <a:ext cx="756179" cy="248292"/>
            </a:xfrm>
            <a:prstGeom prst="rect">
              <a:avLst/>
            </a:prstGeom>
            <a:noFill/>
          </p:spPr>
          <p:txBody>
            <a:bodyPr wrap="none" rtlCol="0">
              <a:spAutoFit/>
            </a:bodyPr>
            <a:lstStyle/>
            <a:p>
              <a:pPr algn="ct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先进先出</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424909" y="2547937"/>
            <a:ext cx="1694732" cy="1694733"/>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357415" y="3667630"/>
              <a:ext cx="756179" cy="248292"/>
            </a:xfrm>
            <a:prstGeom prst="rect">
              <a:avLst/>
            </a:prstGeom>
            <a:noFill/>
          </p:spPr>
          <p:txBody>
            <a:bodyPr wrap="none" rtlCol="0">
              <a:spAutoFit/>
            </a:bodyPr>
            <a:lstStyle/>
            <a:p>
              <a:pPr algn="ct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及时记账</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209755" y="2554801"/>
            <a:ext cx="1694732" cy="1694733"/>
            <a:chOff x="1278794" y="3334906"/>
            <a:chExt cx="914014"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327279" y="3577283"/>
              <a:ext cx="756179" cy="347952"/>
            </a:xfrm>
            <a:prstGeom prst="rect">
              <a:avLst/>
            </a:prstGeom>
            <a:noFill/>
          </p:spPr>
          <p:txBody>
            <a:bodyPr wrap="none" rtlCol="0">
              <a:spAutoFit/>
            </a:bodyPr>
            <a:lstStyle/>
            <a:p>
              <a:pPr algn="l" fontAlgn="auto">
                <a:lnSpc>
                  <a:spcPct val="150000"/>
                </a:lnSpc>
              </a:pP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保证安全</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sp>
        <p:nvSpPr>
          <p:cNvPr id="57" name="椭圆 56"/>
          <p:cNvSpPr/>
          <p:nvPr/>
        </p:nvSpPr>
        <p:spPr>
          <a:xfrm>
            <a:off x="852011" y="2404146"/>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2665201" y="240414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 name="椭圆 8"/>
          <p:cNvSpPr/>
          <p:nvPr/>
        </p:nvSpPr>
        <p:spPr>
          <a:xfrm>
            <a:off x="4496804" y="2410681"/>
            <a:ext cx="644355" cy="644355"/>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6297665" y="2410681"/>
            <a:ext cx="644355" cy="644355"/>
          </a:xfrm>
          <a:prstGeom prst="ellipse">
            <a:avLst/>
          </a:prstGeom>
          <a:solidFill>
            <a:schemeClr val="accent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1007841" y="2554801"/>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2" name="Freeform 26"/>
          <p:cNvSpPr>
            <a:spLocks noEditPoints="1"/>
          </p:cNvSpPr>
          <p:nvPr/>
        </p:nvSpPr>
        <p:spPr bwMode="auto">
          <a:xfrm>
            <a:off x="2834724" y="257551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3" name="Freeform 35"/>
          <p:cNvSpPr>
            <a:spLocks noEditPoints="1"/>
          </p:cNvSpPr>
          <p:nvPr/>
        </p:nvSpPr>
        <p:spPr bwMode="auto">
          <a:xfrm>
            <a:off x="6486076" y="2591790"/>
            <a:ext cx="293606" cy="31754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5" name="Freeform 20"/>
          <p:cNvSpPr>
            <a:spLocks noEditPoints="1"/>
          </p:cNvSpPr>
          <p:nvPr/>
        </p:nvSpPr>
        <p:spPr bwMode="auto">
          <a:xfrm>
            <a:off x="4685981" y="2547937"/>
            <a:ext cx="287214" cy="3613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 calcmode="lin" valueType="num">
                                      <p:cBhvr additive="base">
                                        <p:cTn id="57" dur="500" fill="hold"/>
                                        <p:tgtEl>
                                          <p:spTgt spid="63"/>
                                        </p:tgtEl>
                                        <p:attrNameLst>
                                          <p:attrName>ppt_x</p:attrName>
                                        </p:attrNameLst>
                                      </p:cBhvr>
                                      <p:tavLst>
                                        <p:tav tm="0">
                                          <p:val>
                                            <p:strVal val="#ppt_x"/>
                                          </p:val>
                                        </p:tav>
                                        <p:tav tm="100000">
                                          <p:val>
                                            <p:strVal val="#ppt_x"/>
                                          </p:val>
                                        </p:tav>
                                      </p:tavLst>
                                    </p:anim>
                                    <p:anim calcmode="lin" valueType="num">
                                      <p:cBhvr additive="base">
                                        <p:cTn id="5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9" grpId="0" bldLvl="0" animBg="1"/>
      <p:bldP spid="60" grpId="0" bldLvl="0" animBg="1"/>
      <p:bldP spid="61" grpId="0" bldLvl="0" animBg="1"/>
      <p:bldP spid="62" grpId="0" bldLvl="0" animBg="1"/>
      <p:bldP spid="63" grpId="0" bldLvl="0" animBg="1"/>
      <p:bldP spid="6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36127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情境二：</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物流</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的</a:t>
            </a:r>
            <a:endParaRPr lang="en-US" altLang="zh-CN" sz="3600" b="1" dirty="0" smtClean="0">
              <a:solidFill>
                <a:srgbClr val="32859A"/>
              </a:solidFill>
              <a:latin typeface="微软雅黑" panose="020B0503020204020204" pitchFamily="34" charset="-122"/>
              <a:ea typeface="微软雅黑" panose="020B0503020204020204" pitchFamily="34" charset="-122"/>
              <a:cs typeface="微软雅黑"/>
            </a:endParaRPr>
          </a:p>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功能要素</a:t>
            </a:r>
            <a:endParaRPr lang="zh-CN" altLang="en-US" sz="3600" b="1" dirty="0">
              <a:solidFill>
                <a:srgbClr val="32859A"/>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27406087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114300" y="807085"/>
            <a:ext cx="7717790"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cxnSp>
        <p:nvCxnSpPr>
          <p:cNvPr id="2" name="直接连接符 1"/>
          <p:cNvCxnSpPr/>
          <p:nvPr/>
        </p:nvCxnSpPr>
        <p:spPr>
          <a:xfrm flipV="1">
            <a:off x="4251960" y="1275080"/>
            <a:ext cx="2446020" cy="64643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839450" y="1921438"/>
            <a:ext cx="2412192" cy="701179"/>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545039" y="1921438"/>
            <a:ext cx="1706603" cy="1537722"/>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601262" y="1921438"/>
            <a:ext cx="650380" cy="2027866"/>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4251642" y="1921438"/>
            <a:ext cx="574541" cy="2075575"/>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4251642" y="1921438"/>
            <a:ext cx="1647314" cy="1537722"/>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251325" y="1921510"/>
            <a:ext cx="2437130" cy="410845"/>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2189970" y="3123937"/>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椭圆 69"/>
          <p:cNvSpPr/>
          <p:nvPr/>
        </p:nvSpPr>
        <p:spPr>
          <a:xfrm>
            <a:off x="3246193" y="3641944"/>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椭圆 70"/>
          <p:cNvSpPr/>
          <p:nvPr/>
        </p:nvSpPr>
        <p:spPr>
          <a:xfrm>
            <a:off x="4463732" y="3641944"/>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椭圆 71"/>
          <p:cNvSpPr/>
          <p:nvPr/>
        </p:nvSpPr>
        <p:spPr>
          <a:xfrm>
            <a:off x="5543887" y="3104091"/>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椭圆 72"/>
          <p:cNvSpPr/>
          <p:nvPr/>
        </p:nvSpPr>
        <p:spPr>
          <a:xfrm>
            <a:off x="6232197" y="1921726"/>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1484381" y="2241661"/>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5" name="组合 74"/>
          <p:cNvGrpSpPr/>
          <p:nvPr/>
        </p:nvGrpSpPr>
        <p:grpSpPr>
          <a:xfrm>
            <a:off x="3469183" y="1220259"/>
            <a:ext cx="1555750" cy="1402358"/>
            <a:chOff x="3770491" y="1163107"/>
            <a:chExt cx="1555750" cy="1402358"/>
          </a:xfrm>
        </p:grpSpPr>
        <p:grpSp>
          <p:nvGrpSpPr>
            <p:cNvPr id="76" name="组合 7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9" name="椭圆 78"/>
              <p:cNvSpPr/>
              <p:nvPr/>
            </p:nvSpPr>
            <p:spPr>
              <a:xfrm>
                <a:off x="392112" y="760412"/>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TextBox 76"/>
            <p:cNvSpPr txBox="1"/>
            <p:nvPr/>
          </p:nvSpPr>
          <p:spPr>
            <a:xfrm>
              <a:off x="3770491" y="1526962"/>
              <a:ext cx="1555750" cy="645160"/>
            </a:xfrm>
            <a:prstGeom prst="rect">
              <a:avLst/>
            </a:prstGeom>
            <a:noFill/>
          </p:spPr>
          <p:txBody>
            <a:bodyPr wrap="square" rtlCol="0">
              <a:spAutoFit/>
            </a:bodyPr>
            <a:lstStyle/>
            <a:p>
              <a:pPr algn="ctr"/>
              <a:r>
                <a:rPr lang="zh-CN" altLang="en-US" b="1" spc="300" dirty="0" smtClean="0">
                  <a:solidFill>
                    <a:srgbClr val="C00000"/>
                  </a:solidFill>
                  <a:latin typeface="微软雅黑" panose="020B0503020204020204" pitchFamily="34" charset="-122"/>
                  <a:ea typeface="微软雅黑" panose="020B0503020204020204" pitchFamily="34" charset="-122"/>
                </a:rPr>
                <a:t>物品出库的方式</a:t>
              </a:r>
            </a:p>
          </p:txBody>
        </p:sp>
      </p:grpSp>
      <p:sp>
        <p:nvSpPr>
          <p:cNvPr id="80" name="TextBox 79"/>
          <p:cNvSpPr txBox="1"/>
          <p:nvPr/>
        </p:nvSpPr>
        <p:spPr>
          <a:xfrm>
            <a:off x="7380345" y="2140258"/>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取样</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3" name="TextBox 82"/>
          <p:cNvSpPr txBox="1"/>
          <p:nvPr/>
        </p:nvSpPr>
        <p:spPr>
          <a:xfrm>
            <a:off x="6444703" y="3435972"/>
            <a:ext cx="875030" cy="337185"/>
          </a:xfrm>
          <a:prstGeom prst="rect">
            <a:avLst/>
          </a:prstGeom>
          <a:noFill/>
        </p:spPr>
        <p:txBody>
          <a:bodyPr wrap="none" rtlCol="0">
            <a:spAutoFit/>
          </a:bodyPr>
          <a:lstStyle/>
          <a:p>
            <a:pPr marL="285750" indent="-285750" algn="ctr">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过户</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4" name="TextBox 83"/>
          <p:cNvSpPr txBox="1"/>
          <p:nvPr/>
        </p:nvSpPr>
        <p:spPr>
          <a:xfrm>
            <a:off x="4724487" y="4308248"/>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提货</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5" name="TextBox 84"/>
          <p:cNvSpPr txBox="1"/>
          <p:nvPr/>
        </p:nvSpPr>
        <p:spPr>
          <a:xfrm>
            <a:off x="540051" y="2428547"/>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送货</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6" name="TextBox 85"/>
          <p:cNvSpPr txBox="1"/>
          <p:nvPr/>
        </p:nvSpPr>
        <p:spPr>
          <a:xfrm>
            <a:off x="1188314" y="3579892"/>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托运</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7" name="TextBox 86"/>
          <p:cNvSpPr txBox="1"/>
          <p:nvPr/>
        </p:nvSpPr>
        <p:spPr>
          <a:xfrm>
            <a:off x="2859899" y="4351427"/>
            <a:ext cx="1078230" cy="337185"/>
          </a:xfrm>
          <a:prstGeom prst="rect">
            <a:avLst/>
          </a:prstGeom>
          <a:noFill/>
        </p:spPr>
        <p:txBody>
          <a:bodyPr wrap="none" rtlCol="0">
            <a:spAutoFit/>
          </a:bodyPr>
          <a:lstStyle/>
          <a:p>
            <a:pPr marL="285750" indent="-285750" algn="ctr">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送货制</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7" name="椭圆 6"/>
          <p:cNvSpPr/>
          <p:nvPr/>
        </p:nvSpPr>
        <p:spPr>
          <a:xfrm>
            <a:off x="6323637" y="918426"/>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79"/>
          <p:cNvSpPr txBox="1"/>
          <p:nvPr/>
        </p:nvSpPr>
        <p:spPr>
          <a:xfrm>
            <a:off x="6938645" y="1141730"/>
            <a:ext cx="1813560" cy="337185"/>
          </a:xfrm>
          <a:prstGeom prst="rect">
            <a:avLst/>
          </a:prstGeom>
          <a:noFill/>
        </p:spPr>
        <p:txBody>
          <a:bodyPr wrap="square" rtlCol="0">
            <a:spAutoFit/>
          </a:bodyPr>
          <a:lstStyle/>
          <a:p>
            <a:pPr marL="285750" indent="-285750" algn="ctr">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转仓</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出库作业</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strips(downLeft)">
                                      <p:cBhvr>
                                        <p:cTn id="12" dur="500"/>
                                        <p:tgtEl>
                                          <p:spTgt spid="58"/>
                                        </p:tgtEl>
                                      </p:cBhvr>
                                    </p:animEffect>
                                  </p:childTnLst>
                                </p:cTn>
                              </p:par>
                              <p:par>
                                <p:cTn id="13" presetID="18"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strips(downLeft)">
                                      <p:cBhvr>
                                        <p:cTn id="18" dur="500"/>
                                        <p:tgtEl>
                                          <p:spTgt spid="64"/>
                                        </p:tgtEl>
                                      </p:cBhvr>
                                    </p:animEffect>
                                  </p:childTnLst>
                                </p:cTn>
                              </p:par>
                              <p:par>
                                <p:cTn id="19" presetID="18" presetClass="entr" presetSubtype="6" fill="hold"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strips(downRight)">
                                      <p:cBhvr>
                                        <p:cTn id="21" dur="500"/>
                                        <p:tgtEl>
                                          <p:spTgt spid="65"/>
                                        </p:tgtEl>
                                      </p:cBhvr>
                                    </p:animEffect>
                                  </p:childTnLst>
                                </p:cTn>
                              </p:par>
                              <p:par>
                                <p:cTn id="22" presetID="18" presetClass="entr" presetSubtype="6" fill="hold" nodeType="with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strips(downRight)">
                                      <p:cBhvr>
                                        <p:cTn id="24" dur="500"/>
                                        <p:tgtEl>
                                          <p:spTgt spid="67"/>
                                        </p:tgtEl>
                                      </p:cBhvr>
                                    </p:animEffect>
                                  </p:childTnLst>
                                </p:cTn>
                              </p:par>
                              <p:par>
                                <p:cTn id="25" presetID="18" presetClass="entr" presetSubtype="6"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strips(downRight)">
                                      <p:cBhvr>
                                        <p:cTn id="27" dur="500"/>
                                        <p:tgtEl>
                                          <p:spTgt spid="68"/>
                                        </p:tgtEl>
                                      </p:cBhvr>
                                    </p:animEffect>
                                  </p:childTnLst>
                                </p:cTn>
                              </p:par>
                              <p:par>
                                <p:cTn id="28" presetID="18" presetClass="entr" presetSubtype="6"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strips(downRight)">
                                      <p:cBhvr>
                                        <p:cTn id="30" dur="500"/>
                                        <p:tgtEl>
                                          <p:spTgt spid="2"/>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ppt_w</p:attrName>
                                        </p:attrNameLst>
                                      </p:cBhvr>
                                      <p:tavLst>
                                        <p:tav tm="0">
                                          <p:val>
                                            <p:fltVal val="0"/>
                                          </p:val>
                                        </p:tav>
                                        <p:tav tm="100000">
                                          <p:val>
                                            <p:strVal val="#ppt_w"/>
                                          </p:val>
                                        </p:tav>
                                      </p:tavLst>
                                    </p:anim>
                                    <p:anim calcmode="lin" valueType="num">
                                      <p:cBhvr>
                                        <p:cTn id="34" dur="500" fill="hold"/>
                                        <p:tgtEl>
                                          <p:spTgt spid="74"/>
                                        </p:tgtEl>
                                        <p:attrNameLst>
                                          <p:attrName>ppt_h</p:attrName>
                                        </p:attrNameLst>
                                      </p:cBhvr>
                                      <p:tavLst>
                                        <p:tav tm="0">
                                          <p:val>
                                            <p:fltVal val="0"/>
                                          </p:val>
                                        </p:tav>
                                        <p:tav tm="100000">
                                          <p:val>
                                            <p:strVal val="#ppt_h"/>
                                          </p:val>
                                        </p:tav>
                                      </p:tavLst>
                                    </p:anim>
                                    <p:animEffect transition="in" filter="fade">
                                      <p:cBhvr>
                                        <p:cTn id="35" dur="500"/>
                                        <p:tgtEl>
                                          <p:spTgt spid="74"/>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69"/>
                                        </p:tgtEl>
                                        <p:attrNameLst>
                                          <p:attrName>style.visibility</p:attrName>
                                        </p:attrNameLst>
                                      </p:cBhvr>
                                      <p:to>
                                        <p:strVal val="visible"/>
                                      </p:to>
                                    </p:set>
                                    <p:anim calcmode="lin" valueType="num">
                                      <p:cBhvr>
                                        <p:cTn id="38" dur="500" fill="hold"/>
                                        <p:tgtEl>
                                          <p:spTgt spid="69"/>
                                        </p:tgtEl>
                                        <p:attrNameLst>
                                          <p:attrName>ppt_w</p:attrName>
                                        </p:attrNameLst>
                                      </p:cBhvr>
                                      <p:tavLst>
                                        <p:tav tm="0">
                                          <p:val>
                                            <p:fltVal val="0"/>
                                          </p:val>
                                        </p:tav>
                                        <p:tav tm="100000">
                                          <p:val>
                                            <p:strVal val="#ppt_w"/>
                                          </p:val>
                                        </p:tav>
                                      </p:tavLst>
                                    </p:anim>
                                    <p:anim calcmode="lin" valueType="num">
                                      <p:cBhvr>
                                        <p:cTn id="39" dur="500" fill="hold"/>
                                        <p:tgtEl>
                                          <p:spTgt spid="69"/>
                                        </p:tgtEl>
                                        <p:attrNameLst>
                                          <p:attrName>ppt_h</p:attrName>
                                        </p:attrNameLst>
                                      </p:cBhvr>
                                      <p:tavLst>
                                        <p:tav tm="0">
                                          <p:val>
                                            <p:fltVal val="0"/>
                                          </p:val>
                                        </p:tav>
                                        <p:tav tm="100000">
                                          <p:val>
                                            <p:strVal val="#ppt_h"/>
                                          </p:val>
                                        </p:tav>
                                      </p:tavLst>
                                    </p:anim>
                                    <p:animEffect transition="in" filter="fade">
                                      <p:cBhvr>
                                        <p:cTn id="40" dur="500"/>
                                        <p:tgtEl>
                                          <p:spTgt spid="69"/>
                                        </p:tgtEl>
                                      </p:cBhvr>
                                    </p:animEffect>
                                  </p:childTnLst>
                                </p:cTn>
                              </p:par>
                              <p:par>
                                <p:cTn id="41" presetID="53" presetClass="entr" presetSubtype="16" fill="hold" grpId="0" nodeType="withEffect">
                                  <p:stCondLst>
                                    <p:cond delay="30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par>
                                <p:cTn id="46" presetID="53" presetClass="entr" presetSubtype="16" fill="hold" grpId="0" nodeType="withEffect">
                                  <p:stCondLst>
                                    <p:cond delay="300"/>
                                  </p:stCondLst>
                                  <p:childTnLst>
                                    <p:set>
                                      <p:cBhvr>
                                        <p:cTn id="47" dur="1" fill="hold">
                                          <p:stCondLst>
                                            <p:cond delay="0"/>
                                          </p:stCondLst>
                                        </p:cTn>
                                        <p:tgtEl>
                                          <p:spTgt spid="71"/>
                                        </p:tgtEl>
                                        <p:attrNameLst>
                                          <p:attrName>style.visibility</p:attrName>
                                        </p:attrNameLst>
                                      </p:cBhvr>
                                      <p:to>
                                        <p:strVal val="visible"/>
                                      </p:to>
                                    </p:set>
                                    <p:anim calcmode="lin" valueType="num">
                                      <p:cBhvr>
                                        <p:cTn id="48" dur="500" fill="hold"/>
                                        <p:tgtEl>
                                          <p:spTgt spid="71"/>
                                        </p:tgtEl>
                                        <p:attrNameLst>
                                          <p:attrName>ppt_w</p:attrName>
                                        </p:attrNameLst>
                                      </p:cBhvr>
                                      <p:tavLst>
                                        <p:tav tm="0">
                                          <p:val>
                                            <p:fltVal val="0"/>
                                          </p:val>
                                        </p:tav>
                                        <p:tav tm="100000">
                                          <p:val>
                                            <p:strVal val="#ppt_w"/>
                                          </p:val>
                                        </p:tav>
                                      </p:tavLst>
                                    </p:anim>
                                    <p:anim calcmode="lin" valueType="num">
                                      <p:cBhvr>
                                        <p:cTn id="49" dur="500" fill="hold"/>
                                        <p:tgtEl>
                                          <p:spTgt spid="71"/>
                                        </p:tgtEl>
                                        <p:attrNameLst>
                                          <p:attrName>ppt_h</p:attrName>
                                        </p:attrNameLst>
                                      </p:cBhvr>
                                      <p:tavLst>
                                        <p:tav tm="0">
                                          <p:val>
                                            <p:fltVal val="0"/>
                                          </p:val>
                                        </p:tav>
                                        <p:tav tm="100000">
                                          <p:val>
                                            <p:strVal val="#ppt_h"/>
                                          </p:val>
                                        </p:tav>
                                      </p:tavLst>
                                    </p:anim>
                                    <p:animEffect transition="in" filter="fade">
                                      <p:cBhvr>
                                        <p:cTn id="50" dur="500"/>
                                        <p:tgtEl>
                                          <p:spTgt spid="71"/>
                                        </p:tgtEl>
                                      </p:cBhvr>
                                    </p:animEffect>
                                  </p:childTnLst>
                                </p:cTn>
                              </p:par>
                              <p:par>
                                <p:cTn id="51" presetID="53" presetClass="entr" presetSubtype="16" fill="hold" grpId="0" nodeType="withEffect">
                                  <p:stCondLst>
                                    <p:cond delay="30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30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Effect transition="in" filter="fade">
                                      <p:cBhvr>
                                        <p:cTn id="60" dur="500"/>
                                        <p:tgtEl>
                                          <p:spTgt spid="7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childTnLst>
                          </p:cTn>
                        </p:par>
                        <p:par>
                          <p:cTn id="66" fill="hold">
                            <p:stCondLst>
                              <p:cond delay="1000"/>
                            </p:stCondLst>
                            <p:childTnLst>
                              <p:par>
                                <p:cTn id="67" presetID="12" presetClass="entr" presetSubtype="8" fill="hold" grpId="0" nodeType="afterEffect">
                                  <p:stCondLst>
                                    <p:cond delay="0"/>
                                  </p:stCondLst>
                                  <p:childTnLst>
                                    <p:set>
                                      <p:cBhvr>
                                        <p:cTn id="68" dur="1" fill="hold">
                                          <p:stCondLst>
                                            <p:cond delay="0"/>
                                          </p:stCondLst>
                                        </p:cTn>
                                        <p:tgtEl>
                                          <p:spTgt spid="80"/>
                                        </p:tgtEl>
                                        <p:attrNameLst>
                                          <p:attrName>style.visibility</p:attrName>
                                        </p:attrNameLst>
                                      </p:cBhvr>
                                      <p:to>
                                        <p:strVal val="visible"/>
                                      </p:to>
                                    </p:set>
                                    <p:anim calcmode="lin" valueType="num">
                                      <p:cBhvr additive="base">
                                        <p:cTn id="69" dur="500"/>
                                        <p:tgtEl>
                                          <p:spTgt spid="80"/>
                                        </p:tgtEl>
                                        <p:attrNameLst>
                                          <p:attrName>ppt_x</p:attrName>
                                        </p:attrNameLst>
                                      </p:cBhvr>
                                      <p:tavLst>
                                        <p:tav tm="0">
                                          <p:val>
                                            <p:strVal val="#ppt_x-#ppt_w*1.125000"/>
                                          </p:val>
                                        </p:tav>
                                        <p:tav tm="100000">
                                          <p:val>
                                            <p:strVal val="#ppt_x"/>
                                          </p:val>
                                        </p:tav>
                                      </p:tavLst>
                                    </p:anim>
                                    <p:animEffect transition="in" filter="wipe(right)">
                                      <p:cBhvr>
                                        <p:cTn id="70" dur="500"/>
                                        <p:tgtEl>
                                          <p:spTgt spid="80"/>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 calcmode="lin" valueType="num">
                                      <p:cBhvr additive="base">
                                        <p:cTn id="73" dur="500"/>
                                        <p:tgtEl>
                                          <p:spTgt spid="83"/>
                                        </p:tgtEl>
                                        <p:attrNameLst>
                                          <p:attrName>ppt_x</p:attrName>
                                        </p:attrNameLst>
                                      </p:cBhvr>
                                      <p:tavLst>
                                        <p:tav tm="0">
                                          <p:val>
                                            <p:strVal val="#ppt_x-#ppt_w*1.125000"/>
                                          </p:val>
                                        </p:tav>
                                        <p:tav tm="100000">
                                          <p:val>
                                            <p:strVal val="#ppt_x"/>
                                          </p:val>
                                        </p:tav>
                                      </p:tavLst>
                                    </p:anim>
                                    <p:animEffect transition="in" filter="wipe(right)">
                                      <p:cBhvr>
                                        <p:cTn id="74" dur="500"/>
                                        <p:tgtEl>
                                          <p:spTgt spid="83"/>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500"/>
                                        <p:tgtEl>
                                          <p:spTgt spid="84"/>
                                        </p:tgtEl>
                                        <p:attrNameLst>
                                          <p:attrName>ppt_x</p:attrName>
                                        </p:attrNameLst>
                                      </p:cBhvr>
                                      <p:tavLst>
                                        <p:tav tm="0">
                                          <p:val>
                                            <p:strVal val="#ppt_x-#ppt_w*1.125000"/>
                                          </p:val>
                                        </p:tav>
                                        <p:tav tm="100000">
                                          <p:val>
                                            <p:strVal val="#ppt_x"/>
                                          </p:val>
                                        </p:tav>
                                      </p:tavLst>
                                    </p:anim>
                                    <p:animEffect transition="in" filter="wipe(right)">
                                      <p:cBhvr>
                                        <p:cTn id="78" dur="500"/>
                                        <p:tgtEl>
                                          <p:spTgt spid="84"/>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500"/>
                                        <p:tgtEl>
                                          <p:spTgt spid="85"/>
                                        </p:tgtEl>
                                        <p:attrNameLst>
                                          <p:attrName>ppt_x</p:attrName>
                                        </p:attrNameLst>
                                      </p:cBhvr>
                                      <p:tavLst>
                                        <p:tav tm="0">
                                          <p:val>
                                            <p:strVal val="#ppt_x+#ppt_w*1.125000"/>
                                          </p:val>
                                        </p:tav>
                                        <p:tav tm="100000">
                                          <p:val>
                                            <p:strVal val="#ppt_x"/>
                                          </p:val>
                                        </p:tav>
                                      </p:tavLst>
                                    </p:anim>
                                    <p:animEffect transition="in" filter="wipe(left)">
                                      <p:cBhvr>
                                        <p:cTn id="82" dur="500"/>
                                        <p:tgtEl>
                                          <p:spTgt spid="85"/>
                                        </p:tgtEl>
                                      </p:cBhvr>
                                    </p:animEffect>
                                  </p:childTnLst>
                                </p:cTn>
                              </p:par>
                              <p:par>
                                <p:cTn id="83" presetID="12" presetClass="entr" presetSubtype="2" fill="hold" grpId="0" nodeType="withEffect">
                                  <p:stCondLst>
                                    <p:cond delay="0"/>
                                  </p:stCondLst>
                                  <p:childTnLst>
                                    <p:set>
                                      <p:cBhvr>
                                        <p:cTn id="84" dur="1" fill="hold">
                                          <p:stCondLst>
                                            <p:cond delay="0"/>
                                          </p:stCondLst>
                                        </p:cTn>
                                        <p:tgtEl>
                                          <p:spTgt spid="86"/>
                                        </p:tgtEl>
                                        <p:attrNameLst>
                                          <p:attrName>style.visibility</p:attrName>
                                        </p:attrNameLst>
                                      </p:cBhvr>
                                      <p:to>
                                        <p:strVal val="visible"/>
                                      </p:to>
                                    </p:set>
                                    <p:anim calcmode="lin" valueType="num">
                                      <p:cBhvr additive="base">
                                        <p:cTn id="85" dur="500"/>
                                        <p:tgtEl>
                                          <p:spTgt spid="86"/>
                                        </p:tgtEl>
                                        <p:attrNameLst>
                                          <p:attrName>ppt_x</p:attrName>
                                        </p:attrNameLst>
                                      </p:cBhvr>
                                      <p:tavLst>
                                        <p:tav tm="0">
                                          <p:val>
                                            <p:strVal val="#ppt_x+#ppt_w*1.125000"/>
                                          </p:val>
                                        </p:tav>
                                        <p:tav tm="100000">
                                          <p:val>
                                            <p:strVal val="#ppt_x"/>
                                          </p:val>
                                        </p:tav>
                                      </p:tavLst>
                                    </p:anim>
                                    <p:animEffect transition="in" filter="wipe(left)">
                                      <p:cBhvr>
                                        <p:cTn id="86" dur="500"/>
                                        <p:tgtEl>
                                          <p:spTgt spid="86"/>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 calcmode="lin" valueType="num">
                                      <p:cBhvr additive="base">
                                        <p:cTn id="89" dur="500"/>
                                        <p:tgtEl>
                                          <p:spTgt spid="87"/>
                                        </p:tgtEl>
                                        <p:attrNameLst>
                                          <p:attrName>ppt_x</p:attrName>
                                        </p:attrNameLst>
                                      </p:cBhvr>
                                      <p:tavLst>
                                        <p:tav tm="0">
                                          <p:val>
                                            <p:strVal val="#ppt_x+#ppt_w*1.125000"/>
                                          </p:val>
                                        </p:tav>
                                        <p:tav tm="100000">
                                          <p:val>
                                            <p:strVal val="#ppt_x"/>
                                          </p:val>
                                        </p:tav>
                                      </p:tavLst>
                                    </p:anim>
                                    <p:animEffect transition="in" filter="wipe(left)">
                                      <p:cBhvr>
                                        <p:cTn id="90" dur="500"/>
                                        <p:tgtEl>
                                          <p:spTgt spid="87"/>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additive="base">
                                        <p:cTn id="93" dur="500"/>
                                        <p:tgtEl>
                                          <p:spTgt spid="9"/>
                                        </p:tgtEl>
                                        <p:attrNameLst>
                                          <p:attrName>ppt_x</p:attrName>
                                        </p:attrNameLst>
                                      </p:cBhvr>
                                      <p:tavLst>
                                        <p:tav tm="0">
                                          <p:val>
                                            <p:strVal val="#ppt_x-#ppt_w*1.125000"/>
                                          </p:val>
                                        </p:tav>
                                        <p:tav tm="100000">
                                          <p:val>
                                            <p:strVal val="#ppt_x"/>
                                          </p:val>
                                        </p:tav>
                                      </p:tavLst>
                                    </p:anim>
                                    <p:animEffect transition="in" filter="wipe(right)">
                                      <p:cBhvr>
                                        <p:cTn id="9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bldLvl="0" animBg="1"/>
      <p:bldP spid="70" grpId="0" bldLvl="0" animBg="1"/>
      <p:bldP spid="71" grpId="0" bldLvl="0" animBg="1"/>
      <p:bldP spid="72" grpId="0" bldLvl="0" animBg="1"/>
      <p:bldP spid="73" grpId="0" bldLvl="0" animBg="1"/>
      <p:bldP spid="74" grpId="0" bldLvl="0" animBg="1"/>
      <p:bldP spid="80" grpId="0"/>
      <p:bldP spid="83" grpId="0"/>
      <p:bldP spid="84" grpId="0"/>
      <p:bldP spid="85" grpId="0"/>
      <p:bldP spid="86" grpId="0"/>
      <p:bldP spid="87" grpId="0"/>
      <p:bldP spid="7" grpId="0" bldLvl="0" animBg="1"/>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十、</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182" y="987723"/>
            <a:ext cx="7136904" cy="1045210"/>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1.</a:t>
            </a:r>
            <a:r>
              <a:rPr lang="zh-CN" altLang="en-US" sz="2065" b="1" dirty="0" smtClean="0">
                <a:latin typeface="微软雅黑" panose="020B0503020204020204" pitchFamily="34" charset="-122"/>
                <a:ea typeface="微软雅黑" panose="020B0503020204020204" pitchFamily="34" charset="-122"/>
                <a:sym typeface="+mn-ea"/>
              </a:rPr>
              <a:t>什么</a:t>
            </a:r>
            <a:r>
              <a:rPr lang="zh-CN" altLang="en-US" sz="2065" b="1" dirty="0">
                <a:latin typeface="微软雅黑" panose="020B0503020204020204" pitchFamily="34" charset="-122"/>
                <a:ea typeface="微软雅黑" panose="020B0503020204020204" pitchFamily="34" charset="-122"/>
                <a:sym typeface="+mn-ea"/>
              </a:rPr>
              <a:t>是库存</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23572" y="2427903"/>
            <a:ext cx="7136904" cy="727075"/>
          </a:xfrm>
          <a:prstGeom prst="rect">
            <a:avLst/>
          </a:prstGeom>
          <a:noFill/>
        </p:spPr>
        <p:txBody>
          <a:bodyPr wrap="square" rtlCol="0" anchor="t">
            <a:spAutoFit/>
          </a:bodyPr>
          <a:lstStyle/>
          <a:p>
            <a:r>
              <a:rPr lang="zh-CN" sz="2065" b="1" dirty="0">
                <a:latin typeface="微软雅黑" panose="020B0503020204020204" pitchFamily="34" charset="-122"/>
                <a:ea typeface="微软雅黑" panose="020B0503020204020204" pitchFamily="34" charset="-122"/>
                <a:sym typeface="+mn-ea"/>
              </a:rPr>
              <a:t>库存是指的物流配送的各环节中堆积的商品总和</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182" y="987723"/>
            <a:ext cx="7136904" cy="2316788"/>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2.</a:t>
            </a:r>
            <a:r>
              <a:rPr lang="zh-CN" altLang="en-US" sz="2065" b="1" dirty="0" smtClean="0">
                <a:latin typeface="微软雅黑" panose="020B0503020204020204" pitchFamily="34" charset="-122"/>
                <a:ea typeface="微软雅黑" panose="020B0503020204020204" pitchFamily="34" charset="-122"/>
                <a:sym typeface="+mn-ea"/>
              </a:rPr>
              <a:t>库存</a:t>
            </a:r>
            <a:r>
              <a:rPr lang="zh-CN" altLang="en-US" sz="2065" b="1" dirty="0">
                <a:latin typeface="微软雅黑" panose="020B0503020204020204" pitchFamily="34" charset="-122"/>
                <a:ea typeface="微软雅黑" panose="020B0503020204020204" pitchFamily="34" charset="-122"/>
                <a:sym typeface="+mn-ea"/>
              </a:rPr>
              <a:t>的作用</a:t>
            </a:r>
          </a:p>
          <a:p>
            <a:endParaRPr lang="zh-CN" altLang="en-US" sz="2065" b="1" dirty="0">
              <a:latin typeface="微软雅黑" panose="020B0503020204020204" pitchFamily="34" charset="-122"/>
              <a:ea typeface="微软雅黑" panose="020B0503020204020204" pitchFamily="34" charset="-122"/>
              <a:sym typeface="+mn-ea"/>
            </a:endParaRPr>
          </a:p>
          <a:p>
            <a:r>
              <a:rPr lang="zh-CN" altLang="en-US" sz="2065" b="1" dirty="0">
                <a:latin typeface="微软雅黑" panose="020B0503020204020204" pitchFamily="34" charset="-122"/>
                <a:ea typeface="微软雅黑" panose="020B0503020204020204" pitchFamily="34" charset="-122"/>
                <a:sym typeface="+mn-ea"/>
              </a:rPr>
              <a:t>能够使企业实现规模经济，在供应链中起到缓冲器的作用，消除供应双方在地理位置上的差异。</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336786" y="162744"/>
            <a:ext cx="8018443" cy="769440"/>
            <a:chOff x="423714" y="426600"/>
            <a:chExt cx="10691258" cy="731251"/>
          </a:xfrm>
        </p:grpSpPr>
        <p:sp>
          <p:nvSpPr>
            <p:cNvPr id="5126" name="文本框 57"/>
            <p:cNvSpPr txBox="1">
              <a:spLocks noChangeArrowheads="1"/>
            </p:cNvSpPr>
            <p:nvPr/>
          </p:nvSpPr>
          <p:spPr bwMode="auto">
            <a:xfrm>
              <a:off x="423714" y="426600"/>
              <a:ext cx="8416714" cy="73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a:p>
              <a:pPr>
                <a:lnSpc>
                  <a:spcPct val="100000"/>
                </a:lnSpc>
                <a:spcBef>
                  <a:spcPct val="0"/>
                </a:spcBef>
                <a:buFontTx/>
                <a:buNone/>
              </a:pPr>
              <a:r>
                <a:rPr lang="zh-CN" altLang="en-US" sz="1600" b="1" dirty="0" smtClean="0">
                  <a:solidFill>
                    <a:srgbClr val="0474B6"/>
                  </a:solidFill>
                  <a:latin typeface="微软雅黑" panose="020B0503020204020204" pitchFamily="34" charset="-122"/>
                  <a:ea typeface="微软雅黑" panose="020B0503020204020204" pitchFamily="34" charset="-122"/>
                  <a:sym typeface="+mn-ea"/>
                </a:rPr>
                <a:t>                                库存控制方法</a:t>
              </a:r>
              <a:endParaRPr lang="zh-CN" altLang="en-US" sz="1600"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824797" y="867071"/>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310989" y="915566"/>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矩形 3"/>
          <p:cNvSpPr/>
          <p:nvPr/>
        </p:nvSpPr>
        <p:spPr>
          <a:xfrm>
            <a:off x="637598" y="1374285"/>
            <a:ext cx="1362874"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sym typeface="+mn-ea"/>
              </a:rPr>
              <a:t>ABC</a:t>
            </a:r>
            <a:r>
              <a:rPr lang="zh-CN" altLang="en-US" b="1" dirty="0">
                <a:latin typeface="微软雅黑" panose="020B0503020204020204" pitchFamily="34" charset="-122"/>
                <a:ea typeface="微软雅黑" panose="020B0503020204020204" pitchFamily="34" charset="-122"/>
                <a:sym typeface="+mn-ea"/>
              </a:rPr>
              <a:t>分类法</a:t>
            </a:r>
            <a:endParaRPr lang="en-US" altLang="zh-CN" b="1" dirty="0">
              <a:latin typeface="微软雅黑" panose="020B0503020204020204" pitchFamily="34" charset="-122"/>
              <a:ea typeface="微软雅黑" panose="020B0503020204020204" pitchFamily="34" charset="-122"/>
              <a:sym typeface="+mn-ea"/>
            </a:endParaRPr>
          </a:p>
        </p:txBody>
      </p:sp>
      <p:sp>
        <p:nvSpPr>
          <p:cNvPr id="5" name="矩形 4"/>
          <p:cNvSpPr/>
          <p:nvPr/>
        </p:nvSpPr>
        <p:spPr>
          <a:xfrm>
            <a:off x="645240" y="1927341"/>
            <a:ext cx="1107996" cy="369332"/>
          </a:xfrm>
          <a:prstGeom prst="rect">
            <a:avLst/>
          </a:prstGeom>
        </p:spPr>
        <p:txBody>
          <a:bodyPr wrap="none">
            <a:spAutoFit/>
          </a:bodyPr>
          <a:lstStyle/>
          <a:p>
            <a:r>
              <a:rPr lang="en-US" altLang="zh-CN" b="1" dirty="0">
                <a:latin typeface="微软雅黑" panose="020B0503020204020204" pitchFamily="34" charset="-122"/>
                <a:ea typeface="微软雅黑" panose="020B0503020204020204" pitchFamily="34" charset="-122"/>
                <a:sym typeface="+mn-ea"/>
              </a:rPr>
              <a:t>联合库存</a:t>
            </a:r>
          </a:p>
        </p:txBody>
      </p:sp>
    </p:spTree>
    <p:extLst>
      <p:ext uri="{BB962C8B-B14F-4D97-AF65-F5344CB8AC3E}">
        <p14:creationId xmlns:p14="http://schemas.microsoft.com/office/powerpoint/2010/main" val="42303878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182" y="987723"/>
            <a:ext cx="7136904" cy="1999615"/>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3.</a:t>
            </a:r>
            <a:r>
              <a:rPr lang="zh-CN" altLang="en-US" sz="2065" b="1" dirty="0" smtClean="0">
                <a:latin typeface="微软雅黑" panose="020B0503020204020204" pitchFamily="34" charset="-122"/>
                <a:ea typeface="微软雅黑" panose="020B0503020204020204" pitchFamily="34" charset="-122"/>
                <a:sym typeface="+mn-ea"/>
              </a:rPr>
              <a:t>传统</a:t>
            </a:r>
            <a:r>
              <a:rPr lang="zh-CN" altLang="en-US" sz="2065" b="1" dirty="0">
                <a:latin typeface="微软雅黑" panose="020B0503020204020204" pitchFamily="34" charset="-122"/>
                <a:ea typeface="微软雅黑" panose="020B0503020204020204" pitchFamily="34" charset="-122"/>
                <a:sym typeface="+mn-ea"/>
              </a:rPr>
              <a:t>库存管理</a:t>
            </a:r>
          </a:p>
          <a:p>
            <a:endParaRPr lang="en-US" altLang="zh-CN" sz="2065" b="1" dirty="0">
              <a:latin typeface="微软雅黑" panose="020B0503020204020204" pitchFamily="34" charset="-122"/>
              <a:ea typeface="微软雅黑" panose="020B0503020204020204" pitchFamily="34" charset="-122"/>
              <a:sym typeface="+mn-ea"/>
            </a:endParaRPr>
          </a:p>
          <a:p>
            <a:r>
              <a:rPr lang="en-US" altLang="zh-CN" sz="2065" b="1" dirty="0">
                <a:latin typeface="微软雅黑" panose="020B0503020204020204" pitchFamily="34" charset="-122"/>
                <a:ea typeface="微软雅黑" panose="020B0503020204020204" pitchFamily="34" charset="-122"/>
                <a:sym typeface="+mn-ea"/>
              </a:rPr>
              <a:t>ABC</a:t>
            </a:r>
            <a:r>
              <a:rPr lang="zh-CN" altLang="en-US" sz="2065" b="1" dirty="0">
                <a:latin typeface="微软雅黑" panose="020B0503020204020204" pitchFamily="34" charset="-122"/>
                <a:ea typeface="微软雅黑" panose="020B0503020204020204" pitchFamily="34" charset="-122"/>
                <a:sym typeface="+mn-ea"/>
              </a:rPr>
              <a:t>分类法</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1"/>
            </p:custDataLst>
          </p:nvPr>
        </p:nvGraphicFramePr>
        <p:xfrm>
          <a:off x="611505" y="2139950"/>
          <a:ext cx="7914640" cy="1524000"/>
        </p:xfrm>
        <a:graphic>
          <a:graphicData uri="http://schemas.openxmlformats.org/drawingml/2006/table">
            <a:tbl>
              <a:tblPr firstRow="1" bandRow="1">
                <a:tableStyleId>{5C22544A-7EE6-4342-B048-85BDC9FD1C3A}</a:tableStyleId>
              </a:tblPr>
              <a:tblGrid>
                <a:gridCol w="927735"/>
                <a:gridCol w="3147060"/>
                <a:gridCol w="3839845"/>
              </a:tblGrid>
              <a:tr h="381000">
                <a:tc>
                  <a:txBody>
                    <a:bodyPr/>
                    <a:lstStyle/>
                    <a:p>
                      <a:pPr>
                        <a:buNone/>
                      </a:pPr>
                      <a:r>
                        <a:rPr lang="zh-CN" altLang="en-US"/>
                        <a:t>类别</a:t>
                      </a:r>
                    </a:p>
                  </a:txBody>
                  <a:tcPr/>
                </a:tc>
                <a:tc>
                  <a:txBody>
                    <a:bodyPr/>
                    <a:lstStyle/>
                    <a:p>
                      <a:pPr>
                        <a:buNone/>
                      </a:pPr>
                      <a:r>
                        <a:rPr lang="zh-CN" altLang="en-US"/>
                        <a:t>品种数占库存总数的百分比</a:t>
                      </a:r>
                    </a:p>
                  </a:txBody>
                  <a:tcPr/>
                </a:tc>
                <a:tc>
                  <a:txBody>
                    <a:bodyPr/>
                    <a:lstStyle/>
                    <a:p>
                      <a:pPr>
                        <a:buNone/>
                      </a:pPr>
                      <a:r>
                        <a:rPr lang="zh-CN" altLang="en-US"/>
                        <a:t>年耗用金额占总库存金额的百分比</a:t>
                      </a:r>
                    </a:p>
                  </a:txBody>
                  <a:tcPr/>
                </a:tc>
              </a:tr>
              <a:tr h="381000">
                <a:tc>
                  <a:txBody>
                    <a:bodyPr/>
                    <a:lstStyle/>
                    <a:p>
                      <a:pPr algn="ctr">
                        <a:buNone/>
                      </a:pPr>
                      <a:r>
                        <a:rPr lang="en-US" altLang="zh-CN"/>
                        <a:t>A</a:t>
                      </a:r>
                      <a:r>
                        <a:rPr lang="zh-CN" altLang="en-US"/>
                        <a:t>类</a:t>
                      </a:r>
                    </a:p>
                  </a:txBody>
                  <a:tcPr/>
                </a:tc>
                <a:tc>
                  <a:txBody>
                    <a:bodyPr/>
                    <a:lstStyle/>
                    <a:p>
                      <a:pPr algn="ctr">
                        <a:buNone/>
                      </a:pPr>
                      <a:r>
                        <a:rPr lang="zh-CN" altLang="en-US"/>
                        <a:t>约</a:t>
                      </a:r>
                      <a:r>
                        <a:rPr lang="en-US" altLang="zh-CN"/>
                        <a:t>10%</a:t>
                      </a:r>
                    </a:p>
                  </a:txBody>
                  <a:tcPr/>
                </a:tc>
                <a:tc>
                  <a:txBody>
                    <a:bodyPr/>
                    <a:lstStyle/>
                    <a:p>
                      <a:pPr algn="ctr">
                        <a:buNone/>
                      </a:pPr>
                      <a:r>
                        <a:rPr lang="zh-CN" altLang="en-US" sz="1800">
                          <a:sym typeface="+mn-ea"/>
                        </a:rPr>
                        <a:t>约</a:t>
                      </a:r>
                      <a:r>
                        <a:rPr lang="en-US" altLang="zh-CN" sz="1800">
                          <a:sym typeface="+mn-ea"/>
                        </a:rPr>
                        <a:t>70%</a:t>
                      </a:r>
                      <a:endParaRPr lang="zh-CN" altLang="en-US"/>
                    </a:p>
                  </a:txBody>
                  <a:tcPr/>
                </a:tc>
              </a:tr>
              <a:tr h="381000">
                <a:tc>
                  <a:txBody>
                    <a:bodyPr/>
                    <a:lstStyle/>
                    <a:p>
                      <a:pPr algn="ctr">
                        <a:buNone/>
                      </a:pPr>
                      <a:r>
                        <a:rPr lang="en-US" altLang="zh-CN"/>
                        <a:t>B</a:t>
                      </a:r>
                      <a:r>
                        <a:rPr lang="zh-CN" altLang="en-US" sz="1800">
                          <a:sym typeface="+mn-ea"/>
                        </a:rPr>
                        <a:t>类</a:t>
                      </a:r>
                      <a:endParaRPr lang="en-US" altLang="zh-CN"/>
                    </a:p>
                  </a:txBody>
                  <a:tcPr/>
                </a:tc>
                <a:tc>
                  <a:txBody>
                    <a:bodyPr/>
                    <a:lstStyle/>
                    <a:p>
                      <a:pPr algn="ctr">
                        <a:buNone/>
                      </a:pPr>
                      <a:r>
                        <a:rPr lang="zh-CN" altLang="en-US" sz="1800">
                          <a:sym typeface="+mn-ea"/>
                        </a:rPr>
                        <a:t>约</a:t>
                      </a:r>
                      <a:r>
                        <a:rPr lang="en-US" altLang="zh-CN" sz="1800">
                          <a:sym typeface="+mn-ea"/>
                        </a:rPr>
                        <a:t>20%</a:t>
                      </a:r>
                      <a:endParaRPr lang="zh-CN" altLang="en-US"/>
                    </a:p>
                  </a:txBody>
                  <a:tcPr/>
                </a:tc>
                <a:tc>
                  <a:txBody>
                    <a:bodyPr/>
                    <a:lstStyle/>
                    <a:p>
                      <a:pPr algn="ctr">
                        <a:buNone/>
                      </a:pPr>
                      <a:r>
                        <a:rPr lang="zh-CN" altLang="en-US" sz="1800">
                          <a:sym typeface="+mn-ea"/>
                        </a:rPr>
                        <a:t>约</a:t>
                      </a:r>
                      <a:r>
                        <a:rPr lang="en-US" altLang="zh-CN" sz="1800">
                          <a:sym typeface="+mn-ea"/>
                        </a:rPr>
                        <a:t>20%</a:t>
                      </a:r>
                      <a:endParaRPr lang="zh-CN" altLang="en-US"/>
                    </a:p>
                  </a:txBody>
                  <a:tcPr/>
                </a:tc>
              </a:tr>
              <a:tr h="381000">
                <a:tc>
                  <a:txBody>
                    <a:bodyPr/>
                    <a:lstStyle/>
                    <a:p>
                      <a:pPr algn="ctr">
                        <a:buNone/>
                      </a:pPr>
                      <a:r>
                        <a:rPr lang="en-US" altLang="zh-CN"/>
                        <a:t>C</a:t>
                      </a:r>
                      <a:r>
                        <a:rPr lang="zh-CN" altLang="en-US" sz="1800">
                          <a:sym typeface="+mn-ea"/>
                        </a:rPr>
                        <a:t>类</a:t>
                      </a:r>
                      <a:endParaRPr lang="en-US" altLang="zh-CN"/>
                    </a:p>
                  </a:txBody>
                  <a:tcPr/>
                </a:tc>
                <a:tc>
                  <a:txBody>
                    <a:bodyPr/>
                    <a:lstStyle/>
                    <a:p>
                      <a:pPr algn="ctr">
                        <a:buNone/>
                      </a:pPr>
                      <a:r>
                        <a:rPr lang="zh-CN" altLang="en-US" sz="1800">
                          <a:sym typeface="+mn-ea"/>
                        </a:rPr>
                        <a:t>约</a:t>
                      </a:r>
                      <a:r>
                        <a:rPr lang="en-US" altLang="zh-CN" sz="1800">
                          <a:sym typeface="+mn-ea"/>
                        </a:rPr>
                        <a:t>70%</a:t>
                      </a:r>
                      <a:endParaRPr lang="zh-CN" altLang="en-US"/>
                    </a:p>
                  </a:txBody>
                  <a:tcPr/>
                </a:tc>
                <a:tc>
                  <a:txBody>
                    <a:bodyPr/>
                    <a:lstStyle/>
                    <a:p>
                      <a:pPr algn="ctr">
                        <a:buNone/>
                      </a:pPr>
                      <a:r>
                        <a:rPr lang="zh-CN" altLang="en-US" sz="1800">
                          <a:sym typeface="+mn-ea"/>
                        </a:rPr>
                        <a:t>约</a:t>
                      </a:r>
                      <a:r>
                        <a:rPr lang="en-US" altLang="zh-CN" sz="1800">
                          <a:sym typeface="+mn-ea"/>
                        </a:rPr>
                        <a:t>10%</a:t>
                      </a:r>
                      <a:endParaRPr lang="zh-CN" altLang="en-US"/>
                    </a:p>
                  </a:txBody>
                  <a:tcPr/>
                </a:tc>
              </a:tr>
            </a:tbl>
          </a:graphicData>
        </a:graphic>
      </p:graphicFrame>
      <p:sp>
        <p:nvSpPr>
          <p:cNvPr id="3" name="文本框 2"/>
          <p:cNvSpPr txBox="1"/>
          <p:nvPr/>
        </p:nvSpPr>
        <p:spPr>
          <a:xfrm>
            <a:off x="611505" y="4011930"/>
            <a:ext cx="8023225" cy="922020"/>
          </a:xfrm>
          <a:prstGeom prst="rect">
            <a:avLst/>
          </a:prstGeom>
          <a:noFill/>
        </p:spPr>
        <p:txBody>
          <a:bodyPr wrap="square" rtlCol="0" anchor="t">
            <a:spAutoFit/>
          </a:bodyPr>
          <a:lstStyle/>
          <a:p>
            <a:r>
              <a:rPr lang="zh-CN" altLang="en-US" b="1">
                <a:latin typeface="微软雅黑" panose="020B0503020204020204" pitchFamily="34" charset="-122"/>
                <a:ea typeface="微软雅黑" panose="020B0503020204020204" pitchFamily="34" charset="-122"/>
                <a:sym typeface="+mn-ea"/>
              </a:rPr>
              <a:t>当金额</a:t>
            </a:r>
            <a:r>
              <a:rPr lang="en-US" altLang="zh-CN" b="1">
                <a:latin typeface="微软雅黑" panose="020B0503020204020204" pitchFamily="34" charset="-122"/>
                <a:ea typeface="微软雅黑" panose="020B0503020204020204" pitchFamily="34" charset="-122"/>
                <a:sym typeface="+mn-ea"/>
              </a:rPr>
              <a:t>百分比累计达到70%左右时，视为A类；</a:t>
            </a:r>
          </a:p>
          <a:p>
            <a:r>
              <a:rPr lang="en-US" altLang="zh-CN" b="1">
                <a:latin typeface="微软雅黑" panose="020B0503020204020204" pitchFamily="34" charset="-122"/>
                <a:ea typeface="微软雅黑" panose="020B0503020204020204" pitchFamily="34" charset="-122"/>
                <a:sym typeface="+mn-ea"/>
              </a:rPr>
              <a:t>当金额百分比在70%e~90%时，视为B类；</a:t>
            </a:r>
          </a:p>
          <a:p>
            <a:r>
              <a:rPr lang="en-US" altLang="zh-CN" b="1">
                <a:latin typeface="微软雅黑" panose="020B0503020204020204" pitchFamily="34" charset="-122"/>
                <a:ea typeface="微软雅黑" panose="020B0503020204020204" pitchFamily="34" charset="-122"/>
                <a:sym typeface="+mn-ea"/>
              </a:rPr>
              <a:t>其余视为C类。</a:t>
            </a: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8476615" cy="5418663"/>
          </a:xfrm>
          <a:prstGeom prst="rect">
            <a:avLst/>
          </a:prstGeom>
          <a:noFill/>
        </p:spPr>
        <p:txBody>
          <a:bodyPr wrap="square" rtlCol="0" anchor="t">
            <a:spAutoFit/>
          </a:bodyPr>
          <a:lstStyle/>
          <a:p>
            <a:r>
              <a:rPr lang="en-US" altLang="zh-CN" sz="2065" b="1" dirty="0">
                <a:latin typeface="微软雅黑" panose="020B0503020204020204" pitchFamily="34" charset="-122"/>
                <a:ea typeface="微软雅黑" panose="020B0503020204020204" pitchFamily="34" charset="-122"/>
                <a:sym typeface="+mn-ea"/>
              </a:rPr>
              <a:t>ABC</a:t>
            </a:r>
            <a:r>
              <a:rPr lang="zh-CN" altLang="en-US" sz="2065" b="1" dirty="0">
                <a:latin typeface="微软雅黑" panose="020B0503020204020204" pitchFamily="34" charset="-122"/>
                <a:ea typeface="微软雅黑" panose="020B0503020204020204" pitchFamily="34" charset="-122"/>
                <a:sym typeface="+mn-ea"/>
              </a:rPr>
              <a:t>分类法的步骤</a:t>
            </a:r>
          </a:p>
          <a:p>
            <a:endParaRPr lang="zh-CN" altLang="en-US" sz="2065" b="1" dirty="0">
              <a:latin typeface="微软雅黑" panose="020B0503020204020204" pitchFamily="34" charset="-122"/>
              <a:ea typeface="微软雅黑" panose="020B0503020204020204" pitchFamily="34" charset="-122"/>
              <a:sym typeface="+mn-ea"/>
            </a:endParaRPr>
          </a:p>
          <a:p>
            <a:pPr>
              <a:lnSpc>
                <a:spcPts val="3100"/>
              </a:lnSpc>
            </a:pPr>
            <a:r>
              <a:rPr lang="zh-CN" altLang="en-US" sz="2065" dirty="0">
                <a:latin typeface="微软雅黑" panose="020B0503020204020204" pitchFamily="34" charset="-122"/>
                <a:ea typeface="微软雅黑" panose="020B0503020204020204" pitchFamily="34" charset="-122"/>
                <a:sym typeface="+mn-ea"/>
              </a:rPr>
              <a:t>（</a:t>
            </a:r>
            <a:r>
              <a:rPr lang="en-US" altLang="zh-CN" sz="2065" dirty="0">
                <a:latin typeface="微软雅黑" panose="020B0503020204020204" pitchFamily="34" charset="-122"/>
                <a:ea typeface="微软雅黑" panose="020B0503020204020204" pitchFamily="34" charset="-122"/>
                <a:sym typeface="+mn-ea"/>
              </a:rPr>
              <a:t>1</a:t>
            </a:r>
            <a:r>
              <a:rPr lang="zh-CN" altLang="en-US" sz="2065" dirty="0">
                <a:latin typeface="微软雅黑" panose="020B0503020204020204" pitchFamily="34" charset="-122"/>
                <a:ea typeface="微软雅黑" panose="020B0503020204020204" pitchFamily="34" charset="-122"/>
                <a:sym typeface="+mn-ea"/>
              </a:rPr>
              <a:t>）确定各种库存品的占用金额</a:t>
            </a:r>
          </a:p>
          <a:p>
            <a:pPr>
              <a:lnSpc>
                <a:spcPts val="3100"/>
              </a:lnSpc>
            </a:pPr>
            <a:r>
              <a:rPr lang="zh-CN" altLang="en-US" sz="2065" dirty="0">
                <a:latin typeface="微软雅黑" panose="020B0503020204020204" pitchFamily="34" charset="-122"/>
                <a:ea typeface="微软雅黑" panose="020B0503020204020204" pitchFamily="34" charset="-122"/>
                <a:sym typeface="+mn-ea"/>
              </a:rPr>
              <a:t>（</a:t>
            </a:r>
            <a:r>
              <a:rPr lang="en-US" altLang="zh-CN" sz="2065" dirty="0">
                <a:latin typeface="微软雅黑" panose="020B0503020204020204" pitchFamily="34" charset="-122"/>
                <a:ea typeface="微软雅黑" panose="020B0503020204020204" pitchFamily="34" charset="-122"/>
                <a:sym typeface="+mn-ea"/>
              </a:rPr>
              <a:t>2</a:t>
            </a:r>
            <a:r>
              <a:rPr lang="zh-CN" altLang="en-US" sz="2065" dirty="0">
                <a:latin typeface="微软雅黑" panose="020B0503020204020204" pitchFamily="34" charset="-122"/>
                <a:ea typeface="微软雅黑" panose="020B0503020204020204" pitchFamily="34" charset="-122"/>
                <a:sym typeface="+mn-ea"/>
              </a:rPr>
              <a:t>）将占用金额从大到小排列</a:t>
            </a:r>
          </a:p>
          <a:p>
            <a:pPr>
              <a:lnSpc>
                <a:spcPts val="3100"/>
              </a:lnSpc>
            </a:pPr>
            <a:r>
              <a:rPr lang="zh-CN" altLang="en-US" sz="2065" dirty="0">
                <a:latin typeface="微软雅黑" panose="020B0503020204020204" pitchFamily="34" charset="-122"/>
                <a:ea typeface="微软雅黑" panose="020B0503020204020204" pitchFamily="34" charset="-122"/>
                <a:sym typeface="+mn-ea"/>
              </a:rPr>
              <a:t>（</a:t>
            </a:r>
            <a:r>
              <a:rPr lang="en-US" altLang="zh-CN" sz="2065" dirty="0">
                <a:latin typeface="微软雅黑" panose="020B0503020204020204" pitchFamily="34" charset="-122"/>
                <a:ea typeface="微软雅黑" panose="020B0503020204020204" pitchFamily="34" charset="-122"/>
                <a:sym typeface="+mn-ea"/>
              </a:rPr>
              <a:t>3</a:t>
            </a:r>
            <a:r>
              <a:rPr lang="zh-CN" altLang="en-US" sz="2065" dirty="0">
                <a:latin typeface="微软雅黑" panose="020B0503020204020204" pitchFamily="34" charset="-122"/>
                <a:ea typeface="微软雅黑" panose="020B0503020204020204" pitchFamily="34" charset="-122"/>
                <a:sym typeface="+mn-ea"/>
              </a:rPr>
              <a:t>）计算各种库存年占用进而与全部库存金额的比例并累计</a:t>
            </a:r>
          </a:p>
          <a:p>
            <a:pPr>
              <a:lnSpc>
                <a:spcPts val="3100"/>
              </a:lnSpc>
            </a:pPr>
            <a:r>
              <a:rPr lang="zh-CN" altLang="en-US" sz="2065" dirty="0">
                <a:latin typeface="微软雅黑" panose="020B0503020204020204" pitchFamily="34" charset="-122"/>
                <a:ea typeface="微软雅黑" panose="020B0503020204020204" pitchFamily="34" charset="-122"/>
                <a:sym typeface="+mn-ea"/>
              </a:rPr>
              <a:t>（</a:t>
            </a:r>
            <a:r>
              <a:rPr lang="en-US" altLang="zh-CN" sz="2065" dirty="0">
                <a:latin typeface="微软雅黑" panose="020B0503020204020204" pitchFamily="34" charset="-122"/>
                <a:ea typeface="微软雅黑" panose="020B0503020204020204" pitchFamily="34" charset="-122"/>
                <a:sym typeface="+mn-ea"/>
              </a:rPr>
              <a:t>4</a:t>
            </a:r>
            <a:r>
              <a:rPr lang="zh-CN" altLang="en-US" sz="2065" dirty="0">
                <a:latin typeface="微软雅黑" panose="020B0503020204020204" pitchFamily="34" charset="-122"/>
                <a:ea typeface="微软雅黑" panose="020B0503020204020204" pitchFamily="34" charset="-122"/>
                <a:sym typeface="+mn-ea"/>
              </a:rPr>
              <a:t>）确定</a:t>
            </a:r>
            <a:r>
              <a:rPr lang="en-US" altLang="zh-CN" sz="2065" dirty="0">
                <a:latin typeface="微软雅黑" panose="020B0503020204020204" pitchFamily="34" charset="-122"/>
                <a:ea typeface="微软雅黑" panose="020B0503020204020204" pitchFamily="34" charset="-122"/>
                <a:sym typeface="+mn-ea"/>
              </a:rPr>
              <a:t>ABC</a:t>
            </a:r>
            <a:r>
              <a:rPr lang="zh-CN" altLang="en-US" sz="2065" dirty="0">
                <a:latin typeface="微软雅黑" panose="020B0503020204020204" pitchFamily="34" charset="-122"/>
                <a:ea typeface="微软雅黑" panose="020B0503020204020204" pitchFamily="34" charset="-122"/>
                <a:sym typeface="+mn-ea"/>
              </a:rPr>
              <a:t>分类</a:t>
            </a:r>
          </a:p>
          <a:p>
            <a:pPr>
              <a:lnSpc>
                <a:spcPts val="3100"/>
              </a:lnSpc>
            </a:pPr>
            <a:r>
              <a:rPr lang="zh-CN" altLang="en-US" sz="2060" dirty="0">
                <a:latin typeface="微软雅黑" panose="020B0503020204020204" pitchFamily="34" charset="-122"/>
                <a:ea typeface="微软雅黑" panose="020B0503020204020204" pitchFamily="34" charset="-122"/>
                <a:sym typeface="+mn-ea"/>
              </a:rPr>
              <a:t>（</a:t>
            </a:r>
            <a:r>
              <a:rPr lang="en-US" altLang="zh-CN" sz="2060" dirty="0">
                <a:latin typeface="微软雅黑" panose="020B0503020204020204" pitchFamily="34" charset="-122"/>
                <a:ea typeface="微软雅黑" panose="020B0503020204020204" pitchFamily="34" charset="-122"/>
                <a:sym typeface="+mn-ea"/>
              </a:rPr>
              <a:t>5</a:t>
            </a:r>
            <a:r>
              <a:rPr lang="zh-CN" altLang="en-US" sz="2060" dirty="0">
                <a:latin typeface="微软雅黑" panose="020B0503020204020204" pitchFamily="34" charset="-122"/>
                <a:ea typeface="微软雅黑" panose="020B0503020204020204" pitchFamily="34" charset="-122"/>
                <a:sym typeface="+mn-ea"/>
              </a:rPr>
              <a:t>）</a:t>
            </a:r>
            <a:r>
              <a:rPr lang="en-US" altLang="zh-CN" sz="2060" dirty="0" err="1">
                <a:latin typeface="微软雅黑" panose="020B0503020204020204" pitchFamily="34" charset="-122"/>
                <a:ea typeface="微软雅黑" panose="020B0503020204020204" pitchFamily="34" charset="-122"/>
                <a:sym typeface="+mn-ea"/>
              </a:rPr>
              <a:t>绘制分类图</a:t>
            </a:r>
            <a:r>
              <a:rPr lang="zh-CN" altLang="en-US" sz="2060" dirty="0">
                <a:latin typeface="微软雅黑" panose="020B0503020204020204" pitchFamily="34" charset="-122"/>
                <a:ea typeface="微软雅黑" panose="020B0503020204020204" pitchFamily="34" charset="-122"/>
                <a:sym typeface="+mn-ea"/>
              </a:rPr>
              <a:t>：</a:t>
            </a:r>
            <a:r>
              <a:rPr lang="en-US" altLang="zh-CN" sz="2060" dirty="0" err="1">
                <a:latin typeface="微软雅黑" panose="020B0503020204020204" pitchFamily="34" charset="-122"/>
                <a:ea typeface="微软雅黑" panose="020B0503020204020204" pitchFamily="34" charset="-122"/>
                <a:sym typeface="+mn-ea"/>
              </a:rPr>
              <a:t>以库存品种数百分比为横坐标，以累计占用金额百分比为纵坐标，在坐标图上取点并连接各点，绘成ABC曲线</a:t>
            </a:r>
            <a:r>
              <a:rPr lang="en-US" altLang="zh-CN" sz="2060" dirty="0" smtClean="0">
                <a:latin typeface="微软雅黑" panose="020B0503020204020204" pitchFamily="34" charset="-122"/>
                <a:ea typeface="微软雅黑" panose="020B0503020204020204" pitchFamily="34" charset="-122"/>
                <a:sym typeface="+mn-ea"/>
              </a:rPr>
              <a:t>.</a:t>
            </a:r>
          </a:p>
          <a:p>
            <a:pPr>
              <a:lnSpc>
                <a:spcPts val="3100"/>
              </a:lnSpc>
            </a:pPr>
            <a:r>
              <a:rPr lang="zh-CN" altLang="en-US" sz="2060" dirty="0" smtClean="0">
                <a:latin typeface="微软雅黑" panose="020B0503020204020204" pitchFamily="34" charset="-122"/>
                <a:ea typeface="微软雅黑" panose="020B0503020204020204" pitchFamily="34" charset="-122"/>
                <a:sym typeface="+mn-ea"/>
              </a:rPr>
              <a:t>强调</a:t>
            </a:r>
            <a:r>
              <a:rPr lang="zh-CN" altLang="en-US" sz="2060" dirty="0">
                <a:latin typeface="微软雅黑" panose="020B0503020204020204" pitchFamily="34" charset="-122"/>
                <a:ea typeface="微软雅黑" panose="020B0503020204020204" pitchFamily="34" charset="-122"/>
                <a:sym typeface="+mn-ea"/>
              </a:rPr>
              <a:t>物流行业对社会经济发展的贡献和责任感。通过分析物流行业在促进就业、提升生活质量、保障国家安全等方面的作用</a:t>
            </a:r>
            <a:r>
              <a:rPr lang="zh-CN" altLang="en-US" sz="2060" dirty="0" smtClean="0">
                <a:latin typeface="微软雅黑" panose="020B0503020204020204" pitchFamily="34" charset="-122"/>
                <a:ea typeface="微软雅黑" panose="020B0503020204020204" pitchFamily="34" charset="-122"/>
                <a:sym typeface="+mn-ea"/>
              </a:rPr>
              <a:t>，理解</a:t>
            </a:r>
            <a:r>
              <a:rPr lang="zh-CN" altLang="en-US" sz="2060" dirty="0">
                <a:latin typeface="微软雅黑" panose="020B0503020204020204" pitchFamily="34" charset="-122"/>
                <a:ea typeface="微软雅黑" panose="020B0503020204020204" pitchFamily="34" charset="-122"/>
                <a:sym typeface="+mn-ea"/>
              </a:rPr>
              <a:t>物流行业的</a:t>
            </a:r>
            <a:r>
              <a:rPr lang="zh-CN" altLang="en-US" sz="2060">
                <a:latin typeface="微软雅黑" panose="020B0503020204020204" pitchFamily="34" charset="-122"/>
                <a:ea typeface="微软雅黑" panose="020B0503020204020204" pitchFamily="34" charset="-122"/>
                <a:sym typeface="+mn-ea"/>
              </a:rPr>
              <a:t>社会价值</a:t>
            </a:r>
            <a:r>
              <a:rPr lang="zh-CN" altLang="en-US" sz="2060" smtClean="0">
                <a:latin typeface="微软雅黑" panose="020B0503020204020204" pitchFamily="34" charset="-122"/>
                <a:ea typeface="微软雅黑" panose="020B0503020204020204" pitchFamily="34" charset="-122"/>
                <a:sym typeface="+mn-ea"/>
              </a:rPr>
              <a:t>，社会</a:t>
            </a:r>
            <a:r>
              <a:rPr lang="zh-CN" altLang="en-US" sz="2060" dirty="0">
                <a:latin typeface="微软雅黑" panose="020B0503020204020204" pitchFamily="34" charset="-122"/>
                <a:ea typeface="微软雅黑" panose="020B0503020204020204" pitchFamily="34" charset="-122"/>
                <a:sym typeface="+mn-ea"/>
              </a:rPr>
              <a:t>责任感和使命感。</a:t>
            </a:r>
            <a:endParaRPr lang="en-US" altLang="zh-CN" sz="2060" dirty="0">
              <a:latin typeface="微软雅黑" panose="020B0503020204020204" pitchFamily="34" charset="-122"/>
              <a:ea typeface="微软雅黑" panose="020B0503020204020204" pitchFamily="34" charset="-122"/>
              <a:sym typeface="+mn-ea"/>
            </a:endParaRPr>
          </a:p>
          <a:p>
            <a:pPr>
              <a:lnSpc>
                <a:spcPts val="3100"/>
              </a:lnSpc>
            </a:pPr>
            <a:endParaRPr lang="zh-CN" altLang="en-US" sz="2065" dirty="0">
              <a:latin typeface="微软雅黑" panose="020B0503020204020204" pitchFamily="34" charset="-122"/>
              <a:ea typeface="微软雅黑" panose="020B0503020204020204" pitchFamily="34" charset="-122"/>
              <a:sym typeface="+mn-ea"/>
            </a:endParaRPr>
          </a:p>
          <a:p>
            <a:pPr>
              <a:lnSpc>
                <a:spcPts val="3100"/>
              </a:lnSpc>
            </a:pPr>
            <a:endParaRPr lang="en-US" altLang="zh-CN" sz="2065"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8914130" cy="4621009"/>
          </a:xfrm>
          <a:prstGeom prst="rect">
            <a:avLst/>
          </a:prstGeom>
          <a:noFill/>
        </p:spPr>
        <p:txBody>
          <a:bodyPr wrap="square" rtlCol="0" anchor="t">
            <a:spAutoFit/>
          </a:bodyPr>
          <a:lstStyle/>
          <a:p>
            <a:endParaRPr lang="en-US" altLang="zh-CN" sz="1400" b="1" dirty="0">
              <a:latin typeface="微软雅黑" panose="020B0503020204020204" pitchFamily="34" charset="-122"/>
              <a:ea typeface="微软雅黑" panose="020B0503020204020204" pitchFamily="34" charset="-122"/>
              <a:sym typeface="+mn-ea"/>
            </a:endParaRPr>
          </a:p>
          <a:p>
            <a:r>
              <a:rPr lang="zh-CN" altLang="en-US" sz="2065" b="1" dirty="0">
                <a:latin typeface="微软雅黑" panose="020B0503020204020204" pitchFamily="34" charset="-122"/>
                <a:ea typeface="微软雅黑" panose="020B0503020204020204" pitchFamily="34" charset="-122"/>
                <a:sym typeface="+mn-ea"/>
              </a:rPr>
              <a:t>ABC分类管理的措施</a:t>
            </a:r>
          </a:p>
          <a:p>
            <a:endParaRPr lang="zh-CN" altLang="en-US" sz="2065" b="1" dirty="0">
              <a:latin typeface="微软雅黑" panose="020B0503020204020204" pitchFamily="34" charset="-122"/>
              <a:ea typeface="微软雅黑" panose="020B0503020204020204" pitchFamily="34" charset="-122"/>
              <a:sym typeface="+mn-ea"/>
            </a:endParaRPr>
          </a:p>
          <a:p>
            <a:r>
              <a:rPr lang="zh-CN" altLang="en-US" dirty="0">
                <a:latin typeface="微软雅黑" panose="020B0503020204020204" pitchFamily="34" charset="-122"/>
                <a:ea typeface="微软雅黑" panose="020B0503020204020204" pitchFamily="34" charset="-122"/>
                <a:sym typeface="+mn-ea"/>
              </a:rPr>
              <a:t>对A类货物的管理。</a:t>
            </a:r>
          </a:p>
          <a:p>
            <a:endParaRPr lang="zh-CN" altLang="en-US" dirty="0">
              <a:latin typeface="微软雅黑" panose="020B0503020204020204" pitchFamily="34" charset="-122"/>
              <a:ea typeface="微软雅黑" panose="020B0503020204020204" pitchFamily="34" charset="-122"/>
              <a:sym typeface="+mn-ea"/>
            </a:endParaRPr>
          </a:p>
          <a:p>
            <a:pPr>
              <a:lnSpc>
                <a:spcPts val="3100"/>
              </a:lnSpc>
            </a:pPr>
            <a:r>
              <a:rPr lang="zh-CN" altLang="en-US" dirty="0">
                <a:latin typeface="微软雅黑" panose="020B0503020204020204" pitchFamily="34" charset="-122"/>
                <a:ea typeface="微软雅黑" panose="020B0503020204020204" pitchFamily="34" charset="-122"/>
                <a:sym typeface="+mn-ea"/>
              </a:rPr>
              <a:t>A.根据历史资料和市场供求的变化规律,预测货物的未来需求变化,并依此组织人库货源。</a:t>
            </a:r>
          </a:p>
          <a:p>
            <a:pPr>
              <a:lnSpc>
                <a:spcPts val="3100"/>
              </a:lnSpc>
            </a:pPr>
            <a:r>
              <a:rPr lang="zh-CN" altLang="en-US" dirty="0">
                <a:latin typeface="微软雅黑" panose="020B0503020204020204" pitchFamily="34" charset="-122"/>
                <a:ea typeface="微软雅黑" panose="020B0503020204020204" pitchFamily="34" charset="-122"/>
                <a:sym typeface="+mn-ea"/>
              </a:rPr>
              <a:t>一个。</a:t>
            </a:r>
          </a:p>
          <a:p>
            <a:pPr>
              <a:lnSpc>
                <a:spcPts val="3100"/>
              </a:lnSpc>
            </a:pPr>
            <a:r>
              <a:rPr lang="zh-CN" altLang="en-US" dirty="0">
                <a:latin typeface="微软雅黑" panose="020B0503020204020204" pitchFamily="34" charset="-122"/>
                <a:ea typeface="微软雅黑" panose="020B0503020204020204" pitchFamily="34" charset="-122"/>
                <a:sym typeface="+mn-ea"/>
              </a:rPr>
              <a:t>B.多方了解货物供应市场的变化，尽可能缩短采购时间。</a:t>
            </a:r>
          </a:p>
          <a:p>
            <a:pPr>
              <a:lnSpc>
                <a:spcPts val="3100"/>
              </a:lnSpc>
            </a:pPr>
            <a:r>
              <a:rPr lang="zh-CN" altLang="en-US" dirty="0">
                <a:latin typeface="微软雅黑" panose="020B0503020204020204" pitchFamily="34" charset="-122"/>
                <a:ea typeface="微软雅黑" panose="020B0503020204020204" pitchFamily="34" charset="-122"/>
                <a:sym typeface="+mn-ea"/>
              </a:rPr>
              <a:t>C控制货物的消耗规律，尽量减少出库量的波动，使仓库的安全储备量降低.</a:t>
            </a:r>
          </a:p>
          <a:p>
            <a:pPr>
              <a:lnSpc>
                <a:spcPts val="3100"/>
              </a:lnSpc>
            </a:pPr>
            <a:r>
              <a:rPr lang="zh-CN" altLang="en-US" dirty="0">
                <a:latin typeface="微软雅黑" panose="020B0503020204020204" pitchFamily="34" charset="-122"/>
                <a:ea typeface="微软雅黑" panose="020B0503020204020204" pitchFamily="34" charset="-122"/>
                <a:sym typeface="+mn-ea"/>
              </a:rPr>
              <a:t>D.合理增加采购次数，降低采购批量.</a:t>
            </a:r>
          </a:p>
          <a:p>
            <a:pPr>
              <a:lnSpc>
                <a:spcPts val="3100"/>
              </a:lnSpc>
            </a:pPr>
            <a:r>
              <a:rPr lang="zh-CN" altLang="en-US" dirty="0">
                <a:latin typeface="微软雅黑" panose="020B0503020204020204" pitchFamily="34" charset="-122"/>
                <a:ea typeface="微软雅黑" panose="020B0503020204020204" pitchFamily="34" charset="-122"/>
                <a:sym typeface="+mn-ea"/>
              </a:rPr>
              <a:t>E.货物包装尽可能标准化，以提高仓库利用率.</a:t>
            </a:r>
          </a:p>
          <a:p>
            <a:pPr>
              <a:lnSpc>
                <a:spcPts val="3100"/>
              </a:lnSpc>
            </a:pPr>
            <a:endParaRPr lang="en-US" altLang="zh-CN" sz="1400" dirty="0">
              <a:latin typeface="微软雅黑" panose="020B0503020204020204" pitchFamily="34" charset="-122"/>
              <a:ea typeface="微软雅黑" panose="020B0503020204020204" pitchFamily="34" charset="-122"/>
              <a:sym typeface="+mn-ea"/>
            </a:endParaRPr>
          </a:p>
          <a:p>
            <a:pPr>
              <a:lnSpc>
                <a:spcPts val="3100"/>
              </a:lnSpc>
            </a:pPr>
            <a:endParaRPr lang="en-US" altLang="zh-CN" sz="14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8376920" cy="4543808"/>
          </a:xfrm>
          <a:prstGeom prst="rect">
            <a:avLst/>
          </a:prstGeom>
          <a:noFill/>
        </p:spPr>
        <p:txBody>
          <a:bodyPr wrap="square" rtlCol="0" anchor="t">
            <a:spAutoFit/>
          </a:bodyPr>
          <a:lstStyle/>
          <a:p>
            <a:pPr>
              <a:lnSpc>
                <a:spcPts val="3100"/>
              </a:lnSpc>
            </a:pPr>
            <a:r>
              <a:rPr lang="en-US" altLang="zh-CN" sz="2060" b="1" dirty="0" err="1">
                <a:latin typeface="微软雅黑" panose="020B0503020204020204" pitchFamily="34" charset="-122"/>
                <a:ea typeface="微软雅黑" panose="020B0503020204020204" pitchFamily="34" charset="-122"/>
                <a:sym typeface="+mn-ea"/>
              </a:rPr>
              <a:t>对B、C</a:t>
            </a:r>
            <a:r>
              <a:rPr lang="en-US" altLang="zh-CN" sz="2060" b="1" dirty="0" err="1" smtClean="0">
                <a:latin typeface="微软雅黑" panose="020B0503020204020204" pitchFamily="34" charset="-122"/>
                <a:ea typeface="微软雅黑" panose="020B0503020204020204" pitchFamily="34" charset="-122"/>
                <a:sym typeface="+mn-ea"/>
              </a:rPr>
              <a:t>类货物的管理</a:t>
            </a:r>
            <a:endParaRPr lang="en-US" altLang="zh-CN" sz="2060" b="1" dirty="0">
              <a:latin typeface="微软雅黑" panose="020B0503020204020204" pitchFamily="34" charset="-122"/>
              <a:ea typeface="微软雅黑" panose="020B0503020204020204" pitchFamily="34" charset="-122"/>
              <a:sym typeface="+mn-ea"/>
            </a:endParaRPr>
          </a:p>
          <a:p>
            <a:pPr>
              <a:lnSpc>
                <a:spcPts val="3100"/>
              </a:lnSpc>
            </a:pPr>
            <a:r>
              <a:rPr lang="en-US" altLang="zh-CN" sz="2060" dirty="0" err="1">
                <a:latin typeface="微软雅黑" panose="020B0503020204020204" pitchFamily="34" charset="-122"/>
                <a:ea typeface="微软雅黑" panose="020B0503020204020204" pitchFamily="34" charset="-122"/>
                <a:sym typeface="+mn-ea"/>
              </a:rPr>
              <a:t>B、C类货物相对来说进出库不是很频繁，但是由于这些货物要占用较大的仓库资源，所以应实行简化管理，可以参考以下原则进行</a:t>
            </a:r>
            <a:r>
              <a:rPr lang="en-US" altLang="zh-CN" sz="2060" dirty="0">
                <a:latin typeface="微软雅黑" panose="020B0503020204020204" pitchFamily="34" charset="-122"/>
                <a:ea typeface="微软雅黑" panose="020B0503020204020204" pitchFamily="34" charset="-122"/>
                <a:sym typeface="+mn-ea"/>
              </a:rPr>
              <a:t>。</a:t>
            </a:r>
          </a:p>
          <a:p>
            <a:pPr>
              <a:lnSpc>
                <a:spcPts val="3100"/>
              </a:lnSpc>
            </a:pPr>
            <a:endParaRPr lang="en-US" altLang="zh-CN" sz="2060" dirty="0">
              <a:latin typeface="微软雅黑" panose="020B0503020204020204" pitchFamily="34" charset="-122"/>
              <a:ea typeface="微软雅黑" panose="020B0503020204020204" pitchFamily="34" charset="-122"/>
              <a:sym typeface="+mn-ea"/>
            </a:endParaRPr>
          </a:p>
          <a:p>
            <a:pPr>
              <a:lnSpc>
                <a:spcPts val="3100"/>
              </a:lnSpc>
            </a:pPr>
            <a:r>
              <a:rPr lang="en-US" altLang="zh-CN" sz="2060" dirty="0" err="1">
                <a:latin typeface="微软雅黑" panose="020B0503020204020204" pitchFamily="34" charset="-122"/>
                <a:ea typeface="微软雅黑" panose="020B0503020204020204" pitchFamily="34" charset="-122"/>
                <a:sym typeface="+mn-ea"/>
              </a:rPr>
              <a:t>a.对那些很少使用的货物可以规定最少出库的数量</a:t>
            </a:r>
            <a:r>
              <a:rPr lang="en-US" altLang="zh-CN" sz="2060" dirty="0">
                <a:latin typeface="微软雅黑" panose="020B0503020204020204" pitchFamily="34" charset="-122"/>
                <a:ea typeface="微软雅黑" panose="020B0503020204020204" pitchFamily="34" charset="-122"/>
                <a:sym typeface="+mn-ea"/>
              </a:rPr>
              <a:t>。</a:t>
            </a:r>
          </a:p>
          <a:p>
            <a:pPr>
              <a:lnSpc>
                <a:spcPts val="3100"/>
              </a:lnSpc>
            </a:pPr>
            <a:r>
              <a:rPr lang="en-US" altLang="zh-CN" sz="2060" dirty="0" err="1">
                <a:latin typeface="微软雅黑" panose="020B0503020204020204" pitchFamily="34" charset="-122"/>
                <a:ea typeface="微软雅黑" panose="020B0503020204020204" pitchFamily="34" charset="-122"/>
                <a:sym typeface="+mn-ea"/>
              </a:rPr>
              <a:t>b.依据具体情况储备必要的数量，以减少处理次数</a:t>
            </a:r>
            <a:r>
              <a:rPr lang="en-US" altLang="zh-CN" sz="2060" dirty="0">
                <a:latin typeface="微软雅黑" panose="020B0503020204020204" pitchFamily="34" charset="-122"/>
                <a:ea typeface="微软雅黑" panose="020B0503020204020204" pitchFamily="34" charset="-122"/>
                <a:sym typeface="+mn-ea"/>
              </a:rPr>
              <a:t>。</a:t>
            </a:r>
          </a:p>
          <a:p>
            <a:pPr>
              <a:lnSpc>
                <a:spcPts val="3100"/>
              </a:lnSpc>
            </a:pPr>
            <a:r>
              <a:rPr lang="en-US" altLang="zh-CN" sz="2060" dirty="0" err="1">
                <a:latin typeface="微软雅黑" panose="020B0503020204020204" pitchFamily="34" charset="-122"/>
                <a:ea typeface="微软雅黑" panose="020B0503020204020204" pitchFamily="34" charset="-122"/>
                <a:sym typeface="+mn-ea"/>
              </a:rPr>
              <a:t>c.可以不把数量大、价值低的页物列人日常官理范围的盘点次数和管理工作</a:t>
            </a:r>
            <a:r>
              <a:rPr lang="en-US" altLang="zh-CN" sz="2060" dirty="0">
                <a:latin typeface="微软雅黑" panose="020B0503020204020204" pitchFamily="34" charset="-122"/>
                <a:ea typeface="微软雅黑" panose="020B0503020204020204" pitchFamily="34" charset="-122"/>
                <a:sym typeface="+mn-ea"/>
              </a:rPr>
              <a:t>.</a:t>
            </a: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7854950" cy="3828484"/>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4.</a:t>
            </a:r>
            <a:r>
              <a:rPr lang="zh-CN" altLang="en-US" sz="2065" b="1" dirty="0" smtClean="0">
                <a:latin typeface="微软雅黑" panose="020B0503020204020204" pitchFamily="34" charset="-122"/>
                <a:ea typeface="微软雅黑" panose="020B0503020204020204" pitchFamily="34" charset="-122"/>
                <a:sym typeface="+mn-ea"/>
              </a:rPr>
              <a:t>现代</a:t>
            </a:r>
            <a:r>
              <a:rPr lang="zh-CN" altLang="en-US" sz="2065" b="1" dirty="0">
                <a:latin typeface="微软雅黑" panose="020B0503020204020204" pitchFamily="34" charset="-122"/>
                <a:ea typeface="微软雅黑" panose="020B0503020204020204" pitchFamily="34" charset="-122"/>
                <a:sym typeface="+mn-ea"/>
              </a:rPr>
              <a:t>库存管理</a:t>
            </a:r>
            <a:r>
              <a:rPr lang="en-US" altLang="zh-CN" sz="2065" b="1" dirty="0">
                <a:latin typeface="微软雅黑" panose="020B0503020204020204" pitchFamily="34" charset="-122"/>
                <a:ea typeface="微软雅黑" panose="020B0503020204020204" pitchFamily="34" charset="-122"/>
                <a:sym typeface="+mn-ea"/>
              </a:rPr>
              <a:t>——</a:t>
            </a:r>
            <a:r>
              <a:rPr lang="en-US" altLang="zh-CN" sz="2060" b="1" dirty="0">
                <a:latin typeface="微软雅黑" panose="020B0503020204020204" pitchFamily="34" charset="-122"/>
                <a:ea typeface="微软雅黑" panose="020B0503020204020204" pitchFamily="34" charset="-122"/>
                <a:sym typeface="+mn-ea"/>
              </a:rPr>
              <a:t>联合库存</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pPr>
              <a:lnSpc>
                <a:spcPts val="3100"/>
              </a:lnSpc>
            </a:pPr>
            <a:r>
              <a:rPr lang="en-US" altLang="zh-CN" sz="2065" dirty="0" err="1">
                <a:latin typeface="微软雅黑" panose="020B0503020204020204" pitchFamily="34" charset="-122"/>
                <a:ea typeface="微软雅黑" panose="020B0503020204020204" pitchFamily="34" charset="-122"/>
                <a:sym typeface="+mn-ea"/>
              </a:rPr>
              <a:t>联合库存管理定义</a:t>
            </a:r>
            <a:endParaRPr lang="en-US" altLang="zh-CN" sz="2065" dirty="0">
              <a:latin typeface="微软雅黑" panose="020B0503020204020204" pitchFamily="34" charset="-122"/>
              <a:ea typeface="微软雅黑" panose="020B0503020204020204" pitchFamily="34" charset="-122"/>
              <a:sym typeface="+mn-ea"/>
            </a:endParaRPr>
          </a:p>
          <a:p>
            <a:pPr>
              <a:lnSpc>
                <a:spcPts val="3100"/>
              </a:lnSpc>
            </a:pPr>
            <a:r>
              <a:rPr lang="en-US" altLang="zh-CN" sz="2065" dirty="0" err="1">
                <a:latin typeface="微软雅黑" panose="020B0503020204020204" pitchFamily="34" charset="-122"/>
                <a:ea typeface="微软雅黑" panose="020B0503020204020204" pitchFamily="34" charset="-122"/>
                <a:sym typeface="+mn-ea"/>
              </a:rPr>
              <a:t>联合库存管理</a:t>
            </a:r>
            <a:r>
              <a:rPr lang="en-US" altLang="zh-CN" sz="2065" dirty="0">
                <a:latin typeface="微软雅黑" panose="020B0503020204020204" pitchFamily="34" charset="-122"/>
                <a:ea typeface="微软雅黑" panose="020B0503020204020204" pitchFamily="34" charset="-122"/>
                <a:sym typeface="+mn-ea"/>
              </a:rPr>
              <a:t>(Joint Managed Inventory ,JMI)</a:t>
            </a:r>
            <a:r>
              <a:rPr lang="en-US" altLang="zh-CN" sz="2065" dirty="0" err="1" smtClean="0">
                <a:latin typeface="微软雅黑" panose="020B0503020204020204" pitchFamily="34" charset="-122"/>
                <a:ea typeface="微软雅黑" panose="020B0503020204020204" pitchFamily="34" charset="-122"/>
                <a:sym typeface="+mn-ea"/>
              </a:rPr>
              <a:t>是一种基于协调中心的库存管理方法,</a:t>
            </a:r>
            <a:r>
              <a:rPr lang="en-US" altLang="zh-CN" sz="2065" dirty="0" err="1">
                <a:latin typeface="微软雅黑" panose="020B0503020204020204" pitchFamily="34" charset="-122"/>
                <a:ea typeface="微软雅黑" panose="020B0503020204020204" pitchFamily="34" charset="-122"/>
                <a:sym typeface="+mn-ea"/>
              </a:rPr>
              <a:t>提高供应链的同步化程度而提出的</a:t>
            </a:r>
            <a:r>
              <a:rPr lang="en-US" altLang="zh-CN" sz="2065" dirty="0">
                <a:latin typeface="微软雅黑" panose="020B0503020204020204" pitchFamily="34" charset="-122"/>
                <a:ea typeface="微软雅黑" panose="020B0503020204020204" pitchFamily="34" charset="-122"/>
                <a:sym typeface="+mn-ea"/>
              </a:rPr>
              <a:t>。</a:t>
            </a:r>
          </a:p>
          <a:p>
            <a:pPr>
              <a:lnSpc>
                <a:spcPts val="3100"/>
              </a:lnSpc>
            </a:pPr>
            <a:endParaRPr lang="en-US" altLang="zh-CN" sz="2065" dirty="0">
              <a:latin typeface="微软雅黑" panose="020B0503020204020204" pitchFamily="34" charset="-122"/>
              <a:ea typeface="微软雅黑" panose="020B0503020204020204" pitchFamily="34" charset="-122"/>
              <a:sym typeface="+mn-ea"/>
            </a:endParaRPr>
          </a:p>
          <a:p>
            <a:pPr>
              <a:lnSpc>
                <a:spcPts val="3100"/>
              </a:lnSpc>
            </a:pPr>
            <a:r>
              <a:rPr lang="en-US" altLang="zh-CN" sz="2065" dirty="0" err="1">
                <a:latin typeface="微软雅黑" panose="020B0503020204020204" pitchFamily="34" charset="-122"/>
                <a:ea typeface="微软雅黑" panose="020B0503020204020204" pitchFamily="34" charset="-122"/>
                <a:sym typeface="+mn-ea"/>
              </a:rPr>
              <a:t>联合库存强调供应链节点企业同时参与,共同制定库存计划，</a:t>
            </a:r>
            <a:r>
              <a:rPr lang="en-US" altLang="zh-CN" sz="2065" dirty="0" err="1" smtClean="0">
                <a:latin typeface="微软雅黑" panose="020B0503020204020204" pitchFamily="34" charset="-122"/>
                <a:ea typeface="微软雅黑" panose="020B0503020204020204" pitchFamily="34" charset="-122"/>
                <a:sym typeface="+mn-ea"/>
              </a:rPr>
              <a:t>使供应链管理过程中的每个库存管理者都能从相互之间的协调性来考虑问题</a:t>
            </a:r>
            <a:r>
              <a:rPr lang="zh-CN" altLang="en-US" sz="2065" dirty="0" smtClean="0">
                <a:latin typeface="微软雅黑" panose="020B0503020204020204" pitchFamily="34" charset="-122"/>
                <a:ea typeface="微软雅黑" panose="020B0503020204020204" pitchFamily="34" charset="-122"/>
                <a:sym typeface="+mn-ea"/>
              </a:rPr>
              <a:t>。</a:t>
            </a:r>
            <a:endParaRPr lang="en-US" altLang="zh-CN" sz="2065"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nvGrpSpPr>
          <p:cNvPr id="2130" name="组合 2129"/>
          <p:cNvGrpSpPr/>
          <p:nvPr/>
        </p:nvGrpSpPr>
        <p:grpSpPr>
          <a:xfrm>
            <a:off x="381000" y="1245870"/>
            <a:ext cx="8534400" cy="3657600"/>
            <a:chOff x="240" y="1056"/>
            <a:chExt cx="5376" cy="2304"/>
          </a:xfrm>
        </p:grpSpPr>
        <p:sp>
          <p:nvSpPr>
            <p:cNvPr id="2131" name="椭圆 2130"/>
            <p:cNvSpPr/>
            <p:nvPr/>
          </p:nvSpPr>
          <p:spPr>
            <a:xfrm>
              <a:off x="336" y="1056"/>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2" name="椭圆 2131"/>
            <p:cNvSpPr/>
            <p:nvPr/>
          </p:nvSpPr>
          <p:spPr>
            <a:xfrm>
              <a:off x="336" y="2160"/>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3" name="椭圆 2132"/>
            <p:cNvSpPr/>
            <p:nvPr/>
          </p:nvSpPr>
          <p:spPr>
            <a:xfrm>
              <a:off x="4704" y="2112"/>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4" name="椭圆 2133"/>
            <p:cNvSpPr/>
            <p:nvPr/>
          </p:nvSpPr>
          <p:spPr>
            <a:xfrm>
              <a:off x="4656" y="1056"/>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5" name="椭圆 2134"/>
            <p:cNvSpPr/>
            <p:nvPr/>
          </p:nvSpPr>
          <p:spPr>
            <a:xfrm>
              <a:off x="2352" y="1536"/>
              <a:ext cx="1056" cy="480"/>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6" name="流程图: 磁盘 2135"/>
            <p:cNvSpPr/>
            <p:nvPr/>
          </p:nvSpPr>
          <p:spPr>
            <a:xfrm>
              <a:off x="1296" y="1296"/>
              <a:ext cx="816" cy="1008"/>
            </a:xfrm>
            <a:prstGeom prst="flowChartMagneticDisk">
              <a:avLst/>
            </a:prstGeom>
            <a:solidFill>
              <a:srgbClr val="FFCCFF"/>
            </a:solidFill>
            <a:ln w="9525" cap="flat" cmpd="sng">
              <a:solidFill>
                <a:srgbClr val="545472"/>
              </a:solidFill>
              <a:prstDash val="solid"/>
              <a:headEnd type="none" w="med" len="med"/>
              <a:tailEnd type="none" w="med" len="med"/>
            </a:ln>
          </p:spPr>
          <p:txBody>
            <a:bodyPr wrap="none" anchor="ctr" anchorCtr="0"/>
            <a:lstStyle/>
            <a:p>
              <a:pPr algn="ctr"/>
              <a:r>
                <a:rPr lang="zh-CN" altLang="en-US" sz="2400" dirty="0">
                  <a:solidFill>
                    <a:srgbClr val="FF0066"/>
                  </a:solidFill>
                  <a:latin typeface="微软雅黑" panose="020B0503020204020204" pitchFamily="34" charset="-122"/>
                  <a:ea typeface="微软雅黑" panose="020B0503020204020204" pitchFamily="34" charset="-122"/>
                </a:rPr>
                <a:t>原材料</a:t>
              </a:r>
            </a:p>
            <a:p>
              <a:pPr algn="ctr"/>
              <a:r>
                <a:rPr lang="zh-CN" altLang="en-US" sz="2400" dirty="0">
                  <a:solidFill>
                    <a:srgbClr val="FF0066"/>
                  </a:solidFill>
                  <a:latin typeface="微软雅黑" panose="020B0503020204020204" pitchFamily="34" charset="-122"/>
                  <a:ea typeface="微软雅黑" panose="020B0503020204020204" pitchFamily="34" charset="-122"/>
                </a:rPr>
                <a:t>联合库存</a:t>
              </a:r>
            </a:p>
          </p:txBody>
        </p:sp>
        <p:sp>
          <p:nvSpPr>
            <p:cNvPr id="2137" name="流程图: 磁盘 2136"/>
            <p:cNvSpPr/>
            <p:nvPr/>
          </p:nvSpPr>
          <p:spPr>
            <a:xfrm>
              <a:off x="3600" y="1296"/>
              <a:ext cx="816" cy="1008"/>
            </a:xfrm>
            <a:prstGeom prst="flowChartMagneticDisk">
              <a:avLst/>
            </a:prstGeom>
            <a:solidFill>
              <a:srgbClr val="FFCCFF"/>
            </a:solidFill>
            <a:ln w="9525" cap="flat" cmpd="sng">
              <a:solidFill>
                <a:srgbClr val="545472"/>
              </a:solidFill>
              <a:prstDash val="solid"/>
              <a:headEnd type="none" w="med" len="med"/>
              <a:tailEnd type="none" w="med" len="med"/>
            </a:ln>
          </p:spPr>
          <p:txBody>
            <a:bodyPr wrap="none" anchor="ctr" anchorCtr="0"/>
            <a:lstStyle/>
            <a:p>
              <a:pPr algn="ctr"/>
              <a:r>
                <a:rPr lang="zh-CN" altLang="en-US" sz="2400" dirty="0">
                  <a:solidFill>
                    <a:srgbClr val="FF0066"/>
                  </a:solidFill>
                  <a:latin typeface="微软雅黑" panose="020B0503020204020204" pitchFamily="34" charset="-122"/>
                  <a:ea typeface="微软雅黑" panose="020B0503020204020204" pitchFamily="34" charset="-122"/>
                </a:rPr>
                <a:t>产销</a:t>
              </a:r>
            </a:p>
            <a:p>
              <a:pPr algn="ctr"/>
              <a:r>
                <a:rPr lang="zh-CN" altLang="en-US" sz="2400" dirty="0">
                  <a:solidFill>
                    <a:srgbClr val="FF0066"/>
                  </a:solidFill>
                  <a:latin typeface="微软雅黑" panose="020B0503020204020204" pitchFamily="34" charset="-122"/>
                  <a:ea typeface="微软雅黑" panose="020B0503020204020204" pitchFamily="34" charset="-122"/>
                </a:rPr>
                <a:t>联合库存</a:t>
              </a:r>
            </a:p>
          </p:txBody>
        </p:sp>
        <p:cxnSp>
          <p:nvCxnSpPr>
            <p:cNvPr id="2138" name="直接连接符 2137"/>
            <p:cNvCxnSpPr/>
            <p:nvPr/>
          </p:nvCxnSpPr>
          <p:spPr>
            <a:xfrm>
              <a:off x="720" y="1344"/>
              <a:ext cx="0" cy="816"/>
            </a:xfrm>
            <a:prstGeom prst="line">
              <a:avLst/>
            </a:prstGeom>
            <a:ln w="9525" cap="flat" cmpd="sng">
              <a:solidFill>
                <a:srgbClr val="545472"/>
              </a:solidFill>
              <a:prstDash val="solid"/>
              <a:headEnd type="none" w="med" len="med"/>
              <a:tailEnd type="none" w="med" len="med"/>
            </a:ln>
          </p:spPr>
        </p:cxnSp>
        <p:cxnSp>
          <p:nvCxnSpPr>
            <p:cNvPr id="2139" name="直接连接符 2138"/>
            <p:cNvCxnSpPr/>
            <p:nvPr/>
          </p:nvCxnSpPr>
          <p:spPr>
            <a:xfrm flipV="1">
              <a:off x="1104" y="2064"/>
              <a:ext cx="192" cy="192"/>
            </a:xfrm>
            <a:prstGeom prst="line">
              <a:avLst/>
            </a:prstGeom>
            <a:ln w="9525" cap="flat" cmpd="sng">
              <a:solidFill>
                <a:srgbClr val="FF0066"/>
              </a:solidFill>
              <a:prstDash val="solid"/>
              <a:headEnd type="none" w="med" len="med"/>
              <a:tailEnd type="triangle" w="med" len="med"/>
            </a:ln>
          </p:spPr>
        </p:cxnSp>
        <p:cxnSp>
          <p:nvCxnSpPr>
            <p:cNvPr id="2140" name="直接连接符 2139"/>
            <p:cNvCxnSpPr/>
            <p:nvPr/>
          </p:nvCxnSpPr>
          <p:spPr>
            <a:xfrm>
              <a:off x="1056" y="1296"/>
              <a:ext cx="240" cy="336"/>
            </a:xfrm>
            <a:prstGeom prst="line">
              <a:avLst/>
            </a:prstGeom>
            <a:ln w="9525" cap="flat" cmpd="sng">
              <a:solidFill>
                <a:srgbClr val="FF0066"/>
              </a:solidFill>
              <a:prstDash val="solid"/>
              <a:headEnd type="none" w="med" len="med"/>
              <a:tailEnd type="triangle" w="med" len="med"/>
            </a:ln>
          </p:spPr>
        </p:cxnSp>
        <p:cxnSp>
          <p:nvCxnSpPr>
            <p:cNvPr id="2141" name="直接连接符 2140"/>
            <p:cNvCxnSpPr/>
            <p:nvPr/>
          </p:nvCxnSpPr>
          <p:spPr>
            <a:xfrm>
              <a:off x="2112" y="1776"/>
              <a:ext cx="240" cy="0"/>
            </a:xfrm>
            <a:prstGeom prst="line">
              <a:avLst/>
            </a:prstGeom>
            <a:ln w="9525" cap="flat" cmpd="sng">
              <a:solidFill>
                <a:srgbClr val="FF0066"/>
              </a:solidFill>
              <a:prstDash val="solid"/>
              <a:headEnd type="none" w="med" len="med"/>
              <a:tailEnd type="triangle" w="med" len="med"/>
            </a:ln>
          </p:spPr>
        </p:cxnSp>
        <p:cxnSp>
          <p:nvCxnSpPr>
            <p:cNvPr id="2142" name="直接连接符 2141"/>
            <p:cNvCxnSpPr/>
            <p:nvPr/>
          </p:nvCxnSpPr>
          <p:spPr>
            <a:xfrm>
              <a:off x="3408" y="1776"/>
              <a:ext cx="192" cy="0"/>
            </a:xfrm>
            <a:prstGeom prst="line">
              <a:avLst/>
            </a:prstGeom>
            <a:ln w="9525" cap="flat" cmpd="sng">
              <a:solidFill>
                <a:srgbClr val="FF0066"/>
              </a:solidFill>
              <a:prstDash val="solid"/>
              <a:headEnd type="none" w="med" len="med"/>
              <a:tailEnd type="triangle" w="med" len="med"/>
            </a:ln>
          </p:spPr>
        </p:cxnSp>
        <p:cxnSp>
          <p:nvCxnSpPr>
            <p:cNvPr id="2143" name="直接连接符 2142"/>
            <p:cNvCxnSpPr/>
            <p:nvPr/>
          </p:nvCxnSpPr>
          <p:spPr>
            <a:xfrm flipV="1">
              <a:off x="4416" y="1296"/>
              <a:ext cx="336" cy="336"/>
            </a:xfrm>
            <a:prstGeom prst="line">
              <a:avLst/>
            </a:prstGeom>
            <a:ln w="9525" cap="flat" cmpd="sng">
              <a:solidFill>
                <a:srgbClr val="FF0066"/>
              </a:solidFill>
              <a:prstDash val="solid"/>
              <a:headEnd type="none" w="med" len="med"/>
              <a:tailEnd type="triangle" w="med" len="med"/>
            </a:ln>
          </p:spPr>
        </p:cxnSp>
        <p:sp>
          <p:nvSpPr>
            <p:cNvPr id="2144" name="矩形 2143"/>
            <p:cNvSpPr/>
            <p:nvPr/>
          </p:nvSpPr>
          <p:spPr>
            <a:xfrm>
              <a:off x="240" y="2592"/>
              <a:ext cx="1104" cy="288"/>
            </a:xfrm>
            <a:prstGeom prst="rect">
              <a:avLst/>
            </a:prstGeom>
            <a:noFill/>
            <a:ln w="9525">
              <a:noFill/>
            </a:ln>
          </p:spPr>
          <p:txBody>
            <a:bodyPr>
              <a:spAutoFit/>
            </a:bodyPr>
            <a:lstStyle/>
            <a:p>
              <a:pPr>
                <a:spcBef>
                  <a:spcPct val="50000"/>
                </a:spcBef>
              </a:pPr>
              <a:r>
                <a:rPr lang="zh-CN" altLang="en-US" sz="2400" b="1" dirty="0">
                  <a:latin typeface="微软雅黑" panose="020B0503020204020204" pitchFamily="34" charset="-122"/>
                  <a:ea typeface="微软雅黑" panose="020B0503020204020204" pitchFamily="34" charset="-122"/>
                </a:rPr>
                <a:t>供应商库存</a:t>
              </a:r>
            </a:p>
          </p:txBody>
        </p:sp>
        <p:sp>
          <p:nvSpPr>
            <p:cNvPr id="2145" name="矩形 2144"/>
            <p:cNvSpPr/>
            <p:nvPr/>
          </p:nvSpPr>
          <p:spPr>
            <a:xfrm>
              <a:off x="2400" y="2592"/>
              <a:ext cx="1104" cy="288"/>
            </a:xfrm>
            <a:prstGeom prst="rect">
              <a:avLst/>
            </a:prstGeom>
            <a:noFill/>
            <a:ln w="9525">
              <a:noFill/>
            </a:ln>
          </p:spPr>
          <p:txBody>
            <a:bodyPr>
              <a:spAutoFit/>
            </a:bodyPr>
            <a:lstStyle/>
            <a:p>
              <a:pPr>
                <a:spcBef>
                  <a:spcPct val="50000"/>
                </a:spcBef>
              </a:pPr>
              <a:r>
                <a:rPr lang="zh-CN" altLang="en-US" sz="2400" b="1" dirty="0">
                  <a:latin typeface="微软雅黑" panose="020B0503020204020204" pitchFamily="34" charset="-122"/>
                  <a:ea typeface="微软雅黑" panose="020B0503020204020204" pitchFamily="34" charset="-122"/>
                </a:rPr>
                <a:t>制造商库存</a:t>
              </a:r>
            </a:p>
          </p:txBody>
        </p:sp>
        <p:sp>
          <p:nvSpPr>
            <p:cNvPr id="2146" name="矩形 2145"/>
            <p:cNvSpPr/>
            <p:nvPr/>
          </p:nvSpPr>
          <p:spPr>
            <a:xfrm>
              <a:off x="4512" y="2592"/>
              <a:ext cx="1104" cy="288"/>
            </a:xfrm>
            <a:prstGeom prst="rect">
              <a:avLst/>
            </a:prstGeom>
            <a:noFill/>
            <a:ln w="9525">
              <a:noFill/>
            </a:ln>
          </p:spPr>
          <p:txBody>
            <a:bodyPr>
              <a:spAutoFit/>
            </a:bodyPr>
            <a:lstStyle/>
            <a:p>
              <a:pPr>
                <a:spcBef>
                  <a:spcPct val="50000"/>
                </a:spcBef>
              </a:pPr>
              <a:r>
                <a:rPr lang="zh-CN" altLang="en-US" sz="2400" b="1" dirty="0">
                  <a:latin typeface="微软雅黑" panose="020B0503020204020204" pitchFamily="34" charset="-122"/>
                  <a:ea typeface="微软雅黑" panose="020B0503020204020204" pitchFamily="34" charset="-122"/>
                </a:rPr>
                <a:t>分销商库存</a:t>
              </a:r>
            </a:p>
          </p:txBody>
        </p:sp>
        <p:cxnSp>
          <p:nvCxnSpPr>
            <p:cNvPr id="2147" name="直接连接符 2146"/>
            <p:cNvCxnSpPr/>
            <p:nvPr/>
          </p:nvCxnSpPr>
          <p:spPr>
            <a:xfrm>
              <a:off x="4416" y="1920"/>
              <a:ext cx="384" cy="240"/>
            </a:xfrm>
            <a:prstGeom prst="line">
              <a:avLst/>
            </a:prstGeom>
            <a:ln w="9525" cap="flat" cmpd="sng">
              <a:solidFill>
                <a:srgbClr val="FF0066"/>
              </a:solidFill>
              <a:prstDash val="solid"/>
              <a:headEnd type="none" w="med" len="med"/>
              <a:tailEnd type="triangle" w="med" len="med"/>
            </a:ln>
          </p:spPr>
        </p:cxnSp>
        <p:sp>
          <p:nvSpPr>
            <p:cNvPr id="2148" name="矩形 2147"/>
            <p:cNvSpPr/>
            <p:nvPr/>
          </p:nvSpPr>
          <p:spPr>
            <a:xfrm>
              <a:off x="2016" y="3072"/>
              <a:ext cx="2112" cy="288"/>
            </a:xfrm>
            <a:prstGeom prst="rect">
              <a:avLst/>
            </a:prstGeom>
            <a:noFill/>
            <a:ln w="9525">
              <a:noFill/>
            </a:ln>
          </p:spPr>
          <p:txBody>
            <a:bodyPr>
              <a:spAutoFit/>
            </a:bodyPr>
            <a:lstStyle/>
            <a:p>
              <a:pPr>
                <a:spcBef>
                  <a:spcPct val="50000"/>
                </a:spcBef>
              </a:pPr>
              <a:r>
                <a:rPr lang="zh-CN" altLang="en-US" sz="2400" dirty="0" smtClean="0">
                  <a:latin typeface="微软雅黑" panose="020B0503020204020204" pitchFamily="34" charset="-122"/>
                  <a:ea typeface="微软雅黑" panose="020B0503020204020204" pitchFamily="34" charset="-122"/>
                </a:rPr>
                <a:t>联合</a:t>
              </a:r>
              <a:r>
                <a:rPr lang="zh-CN" altLang="en-US" sz="2400" dirty="0">
                  <a:latin typeface="微软雅黑" panose="020B0503020204020204" pitchFamily="34" charset="-122"/>
                  <a:ea typeface="微软雅黑" panose="020B0503020204020204" pitchFamily="34" charset="-122"/>
                </a:rPr>
                <a:t>库存管理模型</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a:t>
            </a:r>
            <a:r>
              <a:rPr lang="zh-CN" altLang="en-US" sz="3600" b="1" baseline="-10416" dirty="0">
                <a:latin typeface="微软雅黑" panose="020B0503020204020204" pitchFamily="34" charset="-122"/>
                <a:ea typeface="微软雅黑" panose="020B0503020204020204" pitchFamily="34" charset="-122"/>
                <a:cs typeface="Times New Roman"/>
              </a:rPr>
              <a:t>四</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433126" y="2450924"/>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物流仓储</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4011656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十、库存与库存管理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51" name="文本占位符 2150"/>
          <p:cNvSpPr>
            <a:spLocks noGrp="1"/>
          </p:cNvSpPr>
          <p:nvPr>
            <p:ph type="body" idx="4294967295"/>
          </p:nvPr>
        </p:nvSpPr>
        <p:spPr>
          <a:xfrm>
            <a:off x="470535" y="954405"/>
            <a:ext cx="7772400" cy="3962400"/>
          </a:xfrm>
        </p:spPr>
        <p:txBody>
          <a:bodyPr>
            <a:normAutofit/>
          </a:bodyPr>
          <a:lstStyle/>
          <a:p>
            <a:r>
              <a:rPr lang="zh-CN" altLang="en-US" sz="2800" b="1" dirty="0">
                <a:latin typeface="微软雅黑" panose="020B0503020204020204" pitchFamily="34" charset="-122"/>
                <a:ea typeface="微软雅黑" panose="020B0503020204020204" pitchFamily="34" charset="-122"/>
              </a:rPr>
              <a:t>联合库存管理（</a:t>
            </a:r>
            <a:r>
              <a:rPr lang="en-US" altLang="zh-CN" sz="2800" b="1" dirty="0">
                <a:latin typeface="微软雅黑" panose="020B0503020204020204" pitchFamily="34" charset="-122"/>
                <a:ea typeface="微软雅黑" panose="020B0503020204020204" pitchFamily="34" charset="-122"/>
              </a:rPr>
              <a:t>JMI</a:t>
            </a:r>
            <a:r>
              <a:rPr lang="zh-CN" altLang="en-US" sz="2800" b="1" dirty="0">
                <a:latin typeface="微软雅黑" panose="020B0503020204020204" pitchFamily="34" charset="-122"/>
                <a:ea typeface="微软雅黑" panose="020B0503020204020204" pitchFamily="34" charset="-122"/>
              </a:rPr>
              <a:t>）的</a:t>
            </a:r>
            <a:r>
              <a:rPr lang="zh-CN" altLang="en-US" sz="2800" b="1" dirty="0" smtClean="0">
                <a:latin typeface="微软雅黑" panose="020B0503020204020204" pitchFamily="34" charset="-122"/>
                <a:ea typeface="微软雅黑" panose="020B0503020204020204" pitchFamily="34" charset="-122"/>
              </a:rPr>
              <a:t>优点</a:t>
            </a:r>
            <a:endParaRPr lang="zh-CN" altLang="en-US" sz="2800" b="1" dirty="0">
              <a:latin typeface="微软雅黑" panose="020B0503020204020204" pitchFamily="34" charset="-122"/>
              <a:ea typeface="微软雅黑" panose="020B0503020204020204" pitchFamily="34" charset="-122"/>
            </a:endParaRPr>
          </a:p>
          <a:p>
            <a:pPr>
              <a:lnSpc>
                <a:spcPts val="3100"/>
              </a:lnSpc>
              <a:buClr>
                <a:srgbClr val="FF0066"/>
              </a:buClr>
              <a:buFont typeface="Wingdings" panose="05000000000000000000" pitchFamily="2" charset="2"/>
              <a:buChar char="v"/>
            </a:pPr>
            <a:r>
              <a:rPr lang="zh-CN" altLang="en-US" sz="2000" dirty="0">
                <a:latin typeface="微软雅黑" panose="020B0503020204020204" pitchFamily="34" charset="-122"/>
                <a:ea typeface="微软雅黑" panose="020B0503020204020204" pitchFamily="34" charset="-122"/>
              </a:rPr>
              <a:t>为实现供应链的同步化提供了条件和保证</a:t>
            </a:r>
          </a:p>
          <a:p>
            <a:pPr>
              <a:lnSpc>
                <a:spcPts val="3100"/>
              </a:lnSpc>
              <a:buClr>
                <a:srgbClr val="FF0066"/>
              </a:buClr>
              <a:buFont typeface="Wingdings" panose="05000000000000000000" pitchFamily="2" charset="2"/>
              <a:buChar char="v"/>
            </a:pPr>
            <a:r>
              <a:rPr lang="zh-CN" altLang="en-US" sz="2000" dirty="0">
                <a:latin typeface="微软雅黑" panose="020B0503020204020204" pitchFamily="34" charset="-122"/>
                <a:ea typeface="微软雅黑" panose="020B0503020204020204" pitchFamily="34" charset="-122"/>
              </a:rPr>
              <a:t>减少了供应链中的需求扭曲现象，降低了诸多不确定性因素的影响，提高了供应链的稳定性。</a:t>
            </a:r>
          </a:p>
          <a:p>
            <a:pPr>
              <a:lnSpc>
                <a:spcPts val="3100"/>
              </a:lnSpc>
              <a:buClr>
                <a:srgbClr val="FF0066"/>
              </a:buClr>
              <a:buFont typeface="Wingdings" panose="05000000000000000000" pitchFamily="2" charset="2"/>
              <a:buChar char="v"/>
            </a:pPr>
            <a:r>
              <a:rPr lang="zh-CN" altLang="en-US" sz="2000" dirty="0">
                <a:latin typeface="微软雅黑" panose="020B0503020204020204" pitchFamily="34" charset="-122"/>
                <a:ea typeface="微软雅黑" panose="020B0503020204020204" pitchFamily="34" charset="-122"/>
              </a:rPr>
              <a:t>库存作为供需双方的信息交流和协调的纽带，可以暴露供应链管理中的缺陷，为改进供应链管理水平提供了依据。</a:t>
            </a:r>
          </a:p>
          <a:p>
            <a:pPr>
              <a:lnSpc>
                <a:spcPts val="3100"/>
              </a:lnSpc>
              <a:buClr>
                <a:srgbClr val="FF0066"/>
              </a:buClr>
              <a:buFont typeface="Wingdings" panose="05000000000000000000" pitchFamily="2" charset="2"/>
              <a:buChar char="v"/>
            </a:pPr>
            <a:r>
              <a:rPr lang="zh-CN" altLang="en-US" sz="2000" dirty="0">
                <a:latin typeface="微软雅黑" panose="020B0503020204020204" pitchFamily="34" charset="-122"/>
                <a:ea typeface="微软雅黑" panose="020B0503020204020204" pitchFamily="34" charset="-122"/>
                <a:sym typeface="+mn-ea"/>
              </a:rPr>
              <a:t>为零库存管理、</a:t>
            </a:r>
            <a:r>
              <a:rPr lang="en-US" altLang="zh-CN" sz="2000" dirty="0">
                <a:latin typeface="微软雅黑" panose="020B0503020204020204" pitchFamily="34" charset="-122"/>
                <a:ea typeface="微软雅黑" panose="020B0503020204020204" pitchFamily="34" charset="-122"/>
                <a:sym typeface="+mn-ea"/>
              </a:rPr>
              <a:t>JIT</a:t>
            </a:r>
            <a:r>
              <a:rPr lang="zh-CN" altLang="en-US" sz="2000" dirty="0">
                <a:latin typeface="微软雅黑" panose="020B0503020204020204" pitchFamily="34" charset="-122"/>
                <a:ea typeface="微软雅黑" panose="020B0503020204020204" pitchFamily="34" charset="-122"/>
                <a:sym typeface="+mn-ea"/>
              </a:rPr>
              <a:t>采购以及精细供应链管理创造了条件。</a:t>
            </a:r>
            <a:endParaRPr lang="zh-CN" altLang="en-US" sz="2000" dirty="0">
              <a:latin typeface="微软雅黑" panose="020B0503020204020204" pitchFamily="34" charset="-122"/>
              <a:ea typeface="微软雅黑" panose="020B0503020204020204" pitchFamily="34" charset="-122"/>
            </a:endParaRPr>
          </a:p>
          <a:p>
            <a:pPr>
              <a:lnSpc>
                <a:spcPts val="3100"/>
              </a:lnSpc>
              <a:buClr>
                <a:srgbClr val="FF0066"/>
              </a:buClr>
              <a:buFont typeface="Wingdings" panose="05000000000000000000" pitchFamily="2" charset="2"/>
              <a:buChar char="v"/>
            </a:pPr>
            <a:r>
              <a:rPr lang="zh-CN" altLang="en-US" sz="2000" dirty="0">
                <a:latin typeface="微软雅黑" panose="020B0503020204020204" pitchFamily="34" charset="-122"/>
                <a:ea typeface="微软雅黑" panose="020B0503020204020204" pitchFamily="34" charset="-122"/>
                <a:sym typeface="+mn-ea"/>
              </a:rPr>
              <a:t>进一步体现了供应链管理的资源共享和风险分担的原则。</a:t>
            </a:r>
            <a:endParaRPr lang="zh-CN" altLang="en-US" sz="2000" dirty="0">
              <a:latin typeface="微软雅黑" panose="020B0503020204020204" pitchFamily="34" charset="-122"/>
              <a:ea typeface="微软雅黑" panose="020B0503020204020204" pitchFamily="34" charset="-122"/>
            </a:endParaRPr>
          </a:p>
          <a:p>
            <a:pPr>
              <a:buClr>
                <a:srgbClr val="FF0066"/>
              </a:buClr>
              <a:buFont typeface="Wingdings" panose="05000000000000000000" pitchFamily="2" charset="2"/>
              <a:buChar char="v"/>
            </a:pPr>
            <a:endParaRPr lang="zh-CN" altLang="en-US" sz="2000" dirty="0">
              <a:latin typeface="微软雅黑" panose="020B0503020204020204" pitchFamily="34" charset="-122"/>
              <a:ea typeface="微软雅黑" panose="020B0503020204020204" pitchFamily="34" charset="-122"/>
            </a:endParaRPr>
          </a:p>
          <a:p>
            <a:pPr>
              <a:buClr>
                <a:srgbClr val="FF0066"/>
              </a:buClr>
              <a:buFont typeface="Wingdings" panose="05000000000000000000" pitchFamily="2" charset="2"/>
              <a:buNone/>
            </a:pPr>
            <a:endParaRPr lang="zh-CN" altLang="en-US" sz="2800" dirty="0">
              <a:ea typeface="楷体_GB2312"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总结</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74" name="文本占位符 2273"/>
          <p:cNvSpPr>
            <a:spLocks noGrp="1"/>
          </p:cNvSpPr>
          <p:nvPr>
            <p:ph type="body" idx="4294967295"/>
          </p:nvPr>
        </p:nvSpPr>
        <p:spPr>
          <a:xfrm>
            <a:off x="685800" y="1219200"/>
            <a:ext cx="7772400" cy="2388235"/>
          </a:xfrm>
        </p:spPr>
        <p:txBody>
          <a:bodyPr>
            <a:normAutofit/>
          </a:bodyPr>
          <a:lstStyle/>
          <a:p>
            <a:pPr algn="just">
              <a:buNone/>
            </a:pPr>
            <a:r>
              <a:rPr lang="zh-CN" sz="2000" b="1" dirty="0">
                <a:solidFill>
                  <a:schemeClr val="tx2"/>
                </a:solidFill>
                <a:latin typeface="微软雅黑" panose="020B0503020204020204" pitchFamily="34" charset="-122"/>
                <a:ea typeface="微软雅黑" panose="020B0503020204020204" pitchFamily="34" charset="-122"/>
                <a:sym typeface="+mn-ea"/>
              </a:rPr>
              <a:t>堆码的四种方式</a:t>
            </a:r>
          </a:p>
          <a:p>
            <a:pPr algn="just">
              <a:buNone/>
            </a:pPr>
            <a:r>
              <a:rPr lang="zh-CN" sz="2000" b="1" dirty="0">
                <a:solidFill>
                  <a:schemeClr val="tx2"/>
                </a:solidFill>
                <a:latin typeface="微软雅黑" panose="020B0503020204020204" pitchFamily="34" charset="-122"/>
                <a:ea typeface="微软雅黑" panose="020B0503020204020204" pitchFamily="34" charset="-122"/>
                <a:sym typeface="+mn-ea"/>
              </a:rPr>
              <a:t>盘点的方式</a:t>
            </a:r>
          </a:p>
          <a:p>
            <a:pPr algn="just">
              <a:buNone/>
            </a:pPr>
            <a:r>
              <a:rPr lang="zh-CN" sz="2000" b="1" dirty="0">
                <a:solidFill>
                  <a:schemeClr val="tx2"/>
                </a:solidFill>
                <a:latin typeface="微软雅黑" panose="020B0503020204020204" pitchFamily="34" charset="-122"/>
                <a:ea typeface="微软雅黑" panose="020B0503020204020204" pitchFamily="34" charset="-122"/>
                <a:sym typeface="+mn-ea"/>
              </a:rPr>
              <a:t>库存管理的两类方法</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作业</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180975" y="1428115"/>
            <a:ext cx="8540115" cy="458908"/>
          </a:xfrm>
          <a:prstGeom prst="rect">
            <a:avLst/>
          </a:prstGeom>
          <a:noFill/>
        </p:spPr>
        <p:txBody>
          <a:bodyPr wrap="square" rtlCol="0" anchor="t">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仓储作业的流程</a:t>
            </a:r>
          </a:p>
        </p:txBody>
      </p:sp>
    </p:spTree>
    <p:extLst>
      <p:ext uri="{BB962C8B-B14F-4D97-AF65-F5344CB8AC3E}">
        <p14:creationId xmlns:p14="http://schemas.microsoft.com/office/powerpoint/2010/main" val="4306512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1846659"/>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掌握仓储作业的过程</a:t>
            </a: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理解库存管理的方法</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070391" y="2573709"/>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能够掌握仓储</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作业的</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过程</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树立选择合理仓储方式的意识</a:t>
            </a:r>
            <a:endPar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文本框 15"/>
          <p:cNvSpPr txBox="1"/>
          <p:nvPr/>
        </p:nvSpPr>
        <p:spPr>
          <a:xfrm>
            <a:off x="6332892" y="1504505"/>
            <a:ext cx="2331720" cy="2554545"/>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smtClean="0">
                <a:solidFill>
                  <a:srgbClr val="FF0000"/>
                </a:solidFill>
                <a:latin typeface="微软雅黑" panose="020B0503020204020204" pitchFamily="34" charset="-122"/>
                <a:ea typeface="微软雅黑" panose="020B0503020204020204" pitchFamily="34" charset="-122"/>
              </a:rPr>
              <a:t>仓储</a:t>
            </a:r>
            <a:r>
              <a:rPr lang="zh-CN" altLang="en-US" sz="2000" b="1" dirty="0">
                <a:solidFill>
                  <a:srgbClr val="FF0000"/>
                </a:solidFill>
                <a:latin typeface="微软雅黑" panose="020B0503020204020204" pitchFamily="34" charset="-122"/>
                <a:ea typeface="微软雅黑" panose="020B0503020204020204" pitchFamily="34" charset="-122"/>
              </a:rPr>
              <a:t>作业过程</a:t>
            </a:r>
          </a:p>
          <a:p>
            <a:endParaRPr lang="zh-CN" altLang="en-US" sz="2000" b="1" dirty="0">
              <a:solidFill>
                <a:srgbClr val="FF0000"/>
              </a:solidFill>
              <a:latin typeface="微软雅黑" panose="020B0503020204020204" pitchFamily="34" charset="-122"/>
              <a:ea typeface="微软雅黑" panose="020B0503020204020204" pitchFamily="34" charset="-122"/>
            </a:endParaRP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sym typeface="+mn-ea"/>
              </a:rPr>
              <a:t>库存管理的方法</a:t>
            </a:r>
          </a:p>
        </p:txBody>
      </p:sp>
    </p:spTree>
    <p:extLst>
      <p:ext uri="{BB962C8B-B14F-4D97-AF65-F5344CB8AC3E}">
        <p14:creationId xmlns:p14="http://schemas.microsoft.com/office/powerpoint/2010/main" val="28139845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八、库存及库存成本的</a:t>
              </a:r>
              <a:r>
                <a:rPr lang="zh-CN" altLang="en-US" b="1" dirty="0" smtClean="0">
                  <a:solidFill>
                    <a:srgbClr val="0474B6"/>
                  </a:solidFill>
                  <a:latin typeface="微软雅黑" panose="020B0503020204020204" pitchFamily="34" charset="-122"/>
                  <a:ea typeface="微软雅黑" panose="020B0503020204020204" pitchFamily="34" charset="-122"/>
                  <a:sym typeface="+mn-ea"/>
                </a:rPr>
                <a:t>构成</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38166" y="945547"/>
            <a:ext cx="8267659" cy="2346283"/>
          </a:xfrm>
          <a:prstGeom prst="rect">
            <a:avLst/>
          </a:prstGeom>
          <a:noFill/>
        </p:spPr>
        <p:txBody>
          <a:bodyPr wrap="square" rtlCol="0" anchor="t">
            <a:spAutoFit/>
          </a:bodyPr>
          <a:lstStyle/>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1</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smtClean="0">
                <a:solidFill>
                  <a:prstClr val="black"/>
                </a:solidFill>
                <a:latin typeface="微软雅黑" panose="020B0503020204020204" pitchFamily="34" charset="-122"/>
                <a:ea typeface="微软雅黑" panose="020B0503020204020204" pitchFamily="34" charset="-122"/>
              </a:rPr>
              <a:t>订货成本</a:t>
            </a:r>
            <a:endParaRPr lang="en-US" altLang="zh-CN" sz="20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2.</a:t>
            </a:r>
            <a:r>
              <a:rPr lang="zh-CN" altLang="en-US" sz="2000" dirty="0" smtClean="0">
                <a:solidFill>
                  <a:prstClr val="black"/>
                </a:solidFill>
                <a:latin typeface="微软雅黑" panose="020B0503020204020204" pitchFamily="34" charset="-122"/>
                <a:ea typeface="微软雅黑" panose="020B0503020204020204" pitchFamily="34" charset="-122"/>
              </a:rPr>
              <a:t>购</a:t>
            </a:r>
            <a:r>
              <a:rPr lang="zh-CN" altLang="en-US" sz="2000" dirty="0">
                <a:solidFill>
                  <a:prstClr val="black"/>
                </a:solidFill>
                <a:latin typeface="微软雅黑" panose="020B0503020204020204" pitchFamily="34" charset="-122"/>
                <a:ea typeface="微软雅黑" panose="020B0503020204020204" pitchFamily="34" charset="-122"/>
              </a:rPr>
              <a:t>入</a:t>
            </a:r>
            <a:r>
              <a:rPr lang="zh-CN" altLang="en-US" sz="2000" dirty="0" smtClean="0">
                <a:solidFill>
                  <a:prstClr val="black"/>
                </a:solidFill>
                <a:latin typeface="微软雅黑" panose="020B0503020204020204" pitchFamily="34" charset="-122"/>
                <a:ea typeface="微软雅黑" panose="020B0503020204020204" pitchFamily="34" charset="-122"/>
              </a:rPr>
              <a:t>成本</a:t>
            </a:r>
            <a:endParaRPr lang="en-US" altLang="zh-CN" sz="20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3.</a:t>
            </a:r>
            <a:r>
              <a:rPr lang="zh-CN" altLang="en-US" sz="2000" dirty="0" smtClean="0">
                <a:solidFill>
                  <a:prstClr val="black"/>
                </a:solidFill>
                <a:latin typeface="微软雅黑" panose="020B0503020204020204" pitchFamily="34" charset="-122"/>
                <a:ea typeface="微软雅黑" panose="020B0503020204020204" pitchFamily="34" charset="-122"/>
              </a:rPr>
              <a:t>库存</a:t>
            </a:r>
            <a:r>
              <a:rPr lang="zh-CN" altLang="en-US" sz="2000" dirty="0">
                <a:solidFill>
                  <a:prstClr val="black"/>
                </a:solidFill>
                <a:latin typeface="微软雅黑" panose="020B0503020204020204" pitchFamily="34" charset="-122"/>
                <a:ea typeface="微软雅黑" panose="020B0503020204020204" pitchFamily="34" charset="-122"/>
              </a:rPr>
              <a:t>持有</a:t>
            </a:r>
            <a:r>
              <a:rPr lang="zh-CN" altLang="en-US" sz="2000" dirty="0" smtClean="0">
                <a:solidFill>
                  <a:prstClr val="black"/>
                </a:solidFill>
                <a:latin typeface="微软雅黑" panose="020B0503020204020204" pitchFamily="34" charset="-122"/>
                <a:ea typeface="微软雅黑" panose="020B0503020204020204" pitchFamily="34" charset="-122"/>
              </a:rPr>
              <a:t>成本</a:t>
            </a:r>
            <a:endParaRPr lang="en-US" altLang="zh-CN" sz="20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4.</a:t>
            </a:r>
            <a:r>
              <a:rPr lang="zh-CN" altLang="en-US" sz="2000" dirty="0" smtClean="0">
                <a:solidFill>
                  <a:prstClr val="black"/>
                </a:solidFill>
                <a:latin typeface="微软雅黑" panose="020B0503020204020204" pitchFamily="34" charset="-122"/>
                <a:ea typeface="微软雅黑" panose="020B0503020204020204" pitchFamily="34" charset="-122"/>
              </a:rPr>
              <a:t>缺货成本</a:t>
            </a:r>
            <a:endParaRPr lang="en-US" altLang="zh-CN" sz="20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5.</a:t>
            </a:r>
            <a:r>
              <a:rPr lang="zh-CN" altLang="en-US" sz="2000" dirty="0" smtClean="0">
                <a:solidFill>
                  <a:prstClr val="black"/>
                </a:solidFill>
                <a:latin typeface="微软雅黑" panose="020B0503020204020204" pitchFamily="34" charset="-122"/>
                <a:ea typeface="微软雅黑" panose="020B0503020204020204" pitchFamily="34" charset="-122"/>
              </a:rPr>
              <a:t>物流成本</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54449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a:t>
              </a:r>
              <a:r>
                <a:rPr lang="zh-CN" altLang="en-US" b="1" dirty="0" smtClean="0">
                  <a:solidFill>
                    <a:srgbClr val="0474B6"/>
                  </a:solidFill>
                  <a:latin typeface="微软雅黑" panose="020B0503020204020204" pitchFamily="34" charset="-122"/>
                  <a:ea typeface="微软雅黑" panose="020B0503020204020204" pitchFamily="34" charset="-122"/>
                  <a:sym typeface="+mn-ea"/>
                </a:rPr>
                <a:t>流程</a:t>
              </a: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3"/>
            <a:ext cx="8673704" cy="367276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r>
              <a:rPr lang="zh-CN" altLang="en-US" smtClean="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rPr>
              <a:t>九</a:t>
            </a: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1" name="燕尾形箭头 30"/>
          <p:cNvSpPr/>
          <p:nvPr/>
        </p:nvSpPr>
        <p:spPr>
          <a:xfrm>
            <a:off x="10160" y="2252980"/>
            <a:ext cx="9133840" cy="681990"/>
          </a:xfrm>
          <a:prstGeom prst="notchedRightArrow">
            <a:avLst>
              <a:gd name="adj1" fmla="val 50000"/>
              <a:gd name="adj2" fmla="val 16480"/>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116326" y="1635646"/>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766" y="3667630"/>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入库作业</a:t>
              </a:r>
            </a:p>
          </p:txBody>
        </p:sp>
      </p:grpSp>
      <p:grpSp>
        <p:nvGrpSpPr>
          <p:cNvPr id="37" name="组合 36"/>
          <p:cNvGrpSpPr/>
          <p:nvPr/>
        </p:nvGrpSpPr>
        <p:grpSpPr>
          <a:xfrm>
            <a:off x="1936509" y="1639356"/>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8349" y="3665632"/>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保管作业</a:t>
              </a:r>
            </a:p>
          </p:txBody>
        </p:sp>
      </p:grpSp>
      <p:grpSp>
        <p:nvGrpSpPr>
          <p:cNvPr id="46" name="组合 45"/>
          <p:cNvGrpSpPr/>
          <p:nvPr/>
        </p:nvGrpSpPr>
        <p:grpSpPr>
          <a:xfrm>
            <a:off x="3736016" y="1635646"/>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358007" y="3667630"/>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盘点作业</a:t>
              </a:r>
            </a:p>
          </p:txBody>
        </p:sp>
      </p:grpSp>
      <p:grpSp>
        <p:nvGrpSpPr>
          <p:cNvPr id="52" name="组合 51"/>
          <p:cNvGrpSpPr/>
          <p:nvPr/>
        </p:nvGrpSpPr>
        <p:grpSpPr>
          <a:xfrm>
            <a:off x="5543341" y="1670461"/>
            <a:ext cx="1697385" cy="1697385"/>
            <a:chOff x="1278794" y="3334906"/>
            <a:chExt cx="914014"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358351" y="3663928"/>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出库作业</a:t>
              </a:r>
            </a:p>
          </p:txBody>
        </p:sp>
      </p:grpSp>
      <p:sp>
        <p:nvSpPr>
          <p:cNvPr id="57" name="椭圆 56"/>
          <p:cNvSpPr/>
          <p:nvPr/>
        </p:nvSpPr>
        <p:spPr>
          <a:xfrm>
            <a:off x="157527" y="149163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1973555" y="149163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 name="椭圆 1"/>
          <p:cNvSpPr/>
          <p:nvPr/>
        </p:nvSpPr>
        <p:spPr>
          <a:xfrm>
            <a:off x="3808024" y="149817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5611703" y="149817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33408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2" name="Freeform 26"/>
          <p:cNvSpPr>
            <a:spLocks noEditPoints="1"/>
          </p:cNvSpPr>
          <p:nvPr/>
        </p:nvSpPr>
        <p:spPr bwMode="auto">
          <a:xfrm>
            <a:off x="2143343"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3" name="Freeform 35"/>
          <p:cNvSpPr>
            <a:spLocks noEditPoints="1"/>
          </p:cNvSpPr>
          <p:nvPr/>
        </p:nvSpPr>
        <p:spPr bwMode="auto">
          <a:xfrm>
            <a:off x="5800409"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5" name="Freeform 20"/>
          <p:cNvSpPr>
            <a:spLocks noEditPoints="1"/>
          </p:cNvSpPr>
          <p:nvPr/>
        </p:nvSpPr>
        <p:spPr bwMode="auto">
          <a:xfrm>
            <a:off x="39974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grpSp>
        <p:nvGrpSpPr>
          <p:cNvPr id="14" name="组合 13"/>
          <p:cNvGrpSpPr/>
          <p:nvPr/>
        </p:nvGrpSpPr>
        <p:grpSpPr>
          <a:xfrm>
            <a:off x="7289165" y="1529715"/>
            <a:ext cx="1696720" cy="1841500"/>
            <a:chOff x="11479" y="2409"/>
            <a:chExt cx="2672" cy="2900"/>
          </a:xfrm>
        </p:grpSpPr>
        <p:grpSp>
          <p:nvGrpSpPr>
            <p:cNvPr id="3" name="组合 2"/>
            <p:cNvGrpSpPr/>
            <p:nvPr/>
          </p:nvGrpSpPr>
          <p:grpSpPr>
            <a:xfrm>
              <a:off x="11479" y="2637"/>
              <a:ext cx="2673" cy="2673"/>
              <a:chOff x="1278794" y="3334906"/>
              <a:chExt cx="914014" cy="914014"/>
            </a:xfrm>
          </p:grpSpPr>
          <p:grpSp>
            <p:nvGrpSpPr>
              <p:cNvPr id="4" name="组合 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7" name="TextBox 53"/>
              <p:cNvSpPr txBox="1"/>
              <p:nvPr/>
            </p:nvSpPr>
            <p:spPr>
              <a:xfrm>
                <a:off x="1358342" y="3646831"/>
                <a:ext cx="755010" cy="247909"/>
              </a:xfrm>
              <a:prstGeom prst="rect">
                <a:avLst/>
              </a:prstGeom>
              <a:noFill/>
            </p:spPr>
            <p:txBody>
              <a:bodyPr wrap="none" rtlCol="0">
                <a:spAutoFit/>
              </a:bodyPr>
              <a:lstStyle/>
              <a:p>
                <a:pPr algn="ctr"/>
                <a:r>
                  <a:rPr lang="zh-CN" altLang="zh-CN" sz="2400" b="1" dirty="0" smtClean="0">
                    <a:solidFill>
                      <a:srgbClr val="C00000"/>
                    </a:solidFill>
                    <a:latin typeface="微软雅黑" panose="020B0503020204020204" pitchFamily="34" charset="-122"/>
                    <a:ea typeface="微软雅黑" panose="020B0503020204020204" pitchFamily="34" charset="-122"/>
                  </a:rPr>
                  <a:t>配送作业</a:t>
                </a:r>
              </a:p>
            </p:txBody>
          </p:sp>
        </p:grpSp>
        <p:sp>
          <p:nvSpPr>
            <p:cNvPr id="9" name="椭圆 8"/>
            <p:cNvSpPr/>
            <p:nvPr/>
          </p:nvSpPr>
          <p:spPr>
            <a:xfrm>
              <a:off x="11617" y="2409"/>
              <a:ext cx="1016" cy="1016"/>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3" name="Freeform 12"/>
            <p:cNvSpPr>
              <a:spLocks noEditPoints="1"/>
            </p:cNvSpPr>
            <p:nvPr/>
          </p:nvSpPr>
          <p:spPr bwMode="auto">
            <a:xfrm>
              <a:off x="11798" y="2582"/>
              <a:ext cx="654" cy="654"/>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defTabSz="914400">
                <a:defRPr/>
              </a:pPr>
              <a:endParaRPr lang="en-AU" sz="2400" kern="0">
                <a:solidFill>
                  <a:srgbClr val="000000"/>
                </a:solidFill>
                <a:latin typeface="微软雅黑" panose="020B0503020204020204" pitchFamily="34" charset="-122"/>
                <a:ea typeface="Microsoft YaHei UI" panose="020B0503020204020204" charset="-122"/>
              </a:endParaRPr>
            </a:p>
          </p:txBody>
        </p:sp>
      </p:grpSp>
      <p:sp>
        <p:nvSpPr>
          <p:cNvPr id="11" name="矩形 10"/>
          <p:cNvSpPr/>
          <p:nvPr/>
        </p:nvSpPr>
        <p:spPr>
          <a:xfrm>
            <a:off x="134620" y="987425"/>
            <a:ext cx="8851900" cy="3456533"/>
          </a:xfrm>
          <a:prstGeom prst="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1337945"/>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入库作业管理</a:t>
            </a:r>
            <a:r>
              <a:rPr lang="zh-CN" altLang="en-US" b="1">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入库作业是根据物品入库凭证，在接受入库物品时对卸货、查点、验收、办理入库手续等各项业务活动的计划和组织</a:t>
            </a:r>
          </a:p>
        </p:txBody>
      </p:sp>
      <p:grpSp>
        <p:nvGrpSpPr>
          <p:cNvPr id="6" name="组合 5"/>
          <p:cNvGrpSpPr/>
          <p:nvPr/>
        </p:nvGrpSpPr>
        <p:grpSpPr>
          <a:xfrm>
            <a:off x="395605" y="2355215"/>
            <a:ext cx="2519680" cy="2447925"/>
            <a:chOff x="623" y="3709"/>
            <a:chExt cx="3968" cy="3855"/>
          </a:xfrm>
        </p:grpSpPr>
        <p:sp>
          <p:nvSpPr>
            <p:cNvPr id="3" name="圆角矩形 2"/>
            <p:cNvSpPr/>
            <p:nvPr/>
          </p:nvSpPr>
          <p:spPr>
            <a:xfrm>
              <a:off x="1190" y="3709"/>
              <a:ext cx="2722"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物品接运</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3969"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b="1" dirty="0">
                  <a:solidFill>
                    <a:schemeClr val="tx1"/>
                  </a:solidFill>
                  <a:latin typeface="微软雅黑" panose="020B0503020204020204" pitchFamily="34" charset="-122"/>
                  <a:ea typeface="微软雅黑" panose="020B0503020204020204" pitchFamily="34" charset="-122"/>
                </a:rPr>
                <a:t>（1）入库前的准备</a:t>
              </a:r>
            </a:p>
            <a:p>
              <a:pPr algn="ctr">
                <a:buClrTx/>
                <a:buSzTx/>
                <a:buFontTx/>
              </a:pPr>
              <a:r>
                <a:rPr lang="zh-CN" altLang="en-US" b="1" dirty="0" smtClean="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2）货物接运方式</a:t>
              </a:r>
            </a:p>
            <a:p>
              <a:pPr algn="ct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专用线接运</a:t>
              </a:r>
            </a:p>
            <a:p>
              <a:pPr algn="ct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车站码头提货</a:t>
              </a:r>
            </a:p>
            <a:p>
              <a:pPr algn="ct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入库交接</a:t>
              </a:r>
            </a:p>
          </p:txBody>
        </p:sp>
      </p:grpSp>
      <p:grpSp>
        <p:nvGrpSpPr>
          <p:cNvPr id="7" name="组合 6"/>
          <p:cNvGrpSpPr/>
          <p:nvPr/>
        </p:nvGrpSpPr>
        <p:grpSpPr>
          <a:xfrm>
            <a:off x="4788535" y="2283460"/>
            <a:ext cx="2519680" cy="2447925"/>
            <a:chOff x="623" y="3709"/>
            <a:chExt cx="3968" cy="3855"/>
          </a:xfrm>
        </p:grpSpPr>
        <p:sp>
          <p:nvSpPr>
            <p:cNvPr id="9" name="圆角矩形 8"/>
            <p:cNvSpPr/>
            <p:nvPr/>
          </p:nvSpPr>
          <p:spPr>
            <a:xfrm>
              <a:off x="1190" y="3709"/>
              <a:ext cx="2722"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b="1">
                  <a:solidFill>
                    <a:schemeClr val="tx1"/>
                  </a:solidFill>
                  <a:latin typeface="微软雅黑" panose="020B0503020204020204" pitchFamily="34" charset="-122"/>
                  <a:ea typeface="微软雅黑" panose="020B0503020204020204" pitchFamily="34" charset="-122"/>
                </a:rPr>
                <a:t>物品入库</a:t>
              </a:r>
            </a:p>
          </p:txBody>
        </p:sp>
        <p:sp>
          <p:nvSpPr>
            <p:cNvPr id="11" name="矩形 10"/>
            <p:cNvSpPr/>
            <p:nvPr/>
          </p:nvSpPr>
          <p:spPr>
            <a:xfrm>
              <a:off x="623" y="4390"/>
              <a:ext cx="3969"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rPr>
                <a:t>1</a:t>
              </a:r>
              <a:r>
                <a:rPr lang="zh-CN" altLang="en-US" b="1">
                  <a:solidFill>
                    <a:schemeClr val="tx1"/>
                  </a:solidFill>
                  <a:latin typeface="微软雅黑" panose="020B0503020204020204" pitchFamily="34" charset="-122"/>
                  <a:ea typeface="微软雅黑" panose="020B0503020204020204" pitchFamily="34" charset="-122"/>
                </a:rPr>
                <a:t>）货物入库验收</a:t>
              </a:r>
            </a:p>
            <a:p>
              <a:pPr algn="ctr"/>
              <a:r>
                <a:rPr lang="zh-CN" altLang="en-US" b="1">
                  <a:latin typeface="微软雅黑" panose="020B0503020204020204" pitchFamily="34" charset="-122"/>
                  <a:ea typeface="微软雅黑" panose="020B0503020204020204" pitchFamily="34" charset="-122"/>
                </a:rPr>
                <a:t>质量和数量</a:t>
              </a:r>
            </a:p>
            <a:p>
              <a:pPr algn="ctr">
                <a:buClrTx/>
                <a:buSzTx/>
                <a:buFontTx/>
              </a:pPr>
              <a:r>
                <a:rPr lang="zh-CN" altLang="en-US" b="1">
                  <a:solidFill>
                    <a:schemeClr val="tx1"/>
                  </a:solidFill>
                  <a:latin typeface="微软雅黑" panose="020B0503020204020204" pitchFamily="34" charset="-122"/>
                  <a:ea typeface="微软雅黑" panose="020B0503020204020204" pitchFamily="34" charset="-122"/>
                </a:rPr>
                <a:t>（2）货物入库流程</a:t>
              </a:r>
            </a:p>
            <a:p>
              <a:pPr algn="ctr"/>
              <a:r>
                <a:rPr lang="zh-CN" altLang="en-US" b="1">
                  <a:latin typeface="微软雅黑" panose="020B0503020204020204" pitchFamily="34" charset="-122"/>
                  <a:ea typeface="微软雅黑" panose="020B0503020204020204" pitchFamily="34" charset="-122"/>
                </a:rPr>
                <a:t>安排货位</a:t>
              </a:r>
            </a:p>
            <a:p>
              <a:pPr algn="ctr"/>
              <a:r>
                <a:rPr lang="zh-CN" altLang="en-US" b="1">
                  <a:latin typeface="微软雅黑" panose="020B0503020204020204" pitchFamily="34" charset="-122"/>
                  <a:ea typeface="微软雅黑" panose="020B0503020204020204" pitchFamily="34" charset="-122"/>
                </a:rPr>
                <a:t>搬运</a:t>
              </a:r>
            </a:p>
            <a:p>
              <a:pPr algn="ctr"/>
              <a:r>
                <a:rPr lang="zh-CN" altLang="en-US" b="1">
                  <a:latin typeface="微软雅黑" panose="020B0503020204020204" pitchFamily="34" charset="-122"/>
                  <a:ea typeface="微软雅黑" panose="020B0503020204020204" pitchFamily="34" charset="-122"/>
                </a:rPr>
                <a:t>堆码</a:t>
              </a:r>
            </a:p>
            <a:p>
              <a:pPr algn="ctr"/>
              <a:r>
                <a:rPr lang="zh-CN" altLang="en-US" b="1">
                  <a:latin typeface="微软雅黑" panose="020B0503020204020204" pitchFamily="34" charset="-122"/>
                  <a:ea typeface="微软雅黑" panose="020B0503020204020204" pitchFamily="34" charset="-122"/>
                </a:rPr>
                <a:t>办理入库手续</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九、</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506730"/>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入库作业流程</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9140" name="Picture 2"/>
          <p:cNvPicPr>
            <a:picLocks noChangeAspect="1"/>
          </p:cNvPicPr>
          <p:nvPr/>
        </p:nvPicPr>
        <p:blipFill>
          <a:blip r:embed="rId3"/>
          <a:stretch>
            <a:fillRect/>
          </a:stretch>
        </p:blipFill>
        <p:spPr>
          <a:xfrm>
            <a:off x="2123440" y="915670"/>
            <a:ext cx="4845685" cy="3895725"/>
          </a:xfrm>
          <a:prstGeom prst="rect">
            <a:avLst/>
          </a:prstGeom>
          <a:noFill/>
          <a:ln w="9525">
            <a:noFill/>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 name="KSO_WPP_MARK_KEY" val="623b40bf-cc8b-4140-a3cb-eb11e6becca9"/>
</p:tagLst>
</file>

<file path=ppt/tags/tag10.xml><?xml version="1.0" encoding="utf-8"?>
<p:tagLst xmlns:a="http://schemas.openxmlformats.org/drawingml/2006/main" xmlns:r="http://schemas.openxmlformats.org/officeDocument/2006/relationships" xmlns:p="http://schemas.openxmlformats.org/presentationml/2006/main">
  <p:tag name="TIMING" val="|27.032"/>
</p:tagLst>
</file>

<file path=ppt/tags/tag11.xml><?xml version="1.0" encoding="utf-8"?>
<p:tagLst xmlns:a="http://schemas.openxmlformats.org/drawingml/2006/main" xmlns:r="http://schemas.openxmlformats.org/officeDocument/2006/relationships" xmlns:p="http://schemas.openxmlformats.org/presentationml/2006/main">
  <p:tag name="TIMING" val="|2.345|0.945|0.779|1.319|1.246|1.358|0.801|0.839|0.755|1.499|0.729|1.303"/>
</p:tagLst>
</file>

<file path=ppt/tags/tag12.xml><?xml version="1.0" encoding="utf-8"?>
<p:tagLst xmlns:a="http://schemas.openxmlformats.org/drawingml/2006/main" xmlns:r="http://schemas.openxmlformats.org/officeDocument/2006/relationships" xmlns:p="http://schemas.openxmlformats.org/presentationml/2006/main">
  <p:tag name="TIMING" val="|1.388|2.322|1.761|2.228|1.328"/>
</p:tagLst>
</file>

<file path=ppt/tags/tag13.xml><?xml version="1.0" encoding="utf-8"?>
<p:tagLst xmlns:a="http://schemas.openxmlformats.org/drawingml/2006/main" xmlns:r="http://schemas.openxmlformats.org/officeDocument/2006/relationships" xmlns:p="http://schemas.openxmlformats.org/presentationml/2006/main">
  <p:tag name="TIMING" val="|1.312|2.858|9.361|2.027|1.288"/>
</p:tagLst>
</file>

<file path=ppt/tags/tag14.xml><?xml version="1.0" encoding="utf-8"?>
<p:tagLst xmlns:a="http://schemas.openxmlformats.org/drawingml/2006/main" xmlns:r="http://schemas.openxmlformats.org/officeDocument/2006/relationships" xmlns:p="http://schemas.openxmlformats.org/presentationml/2006/main">
  <p:tag name="TIMING" val="|5.794|24.299|1.436|1.147|7.837|6.099|0.834|1.173|1.95|20.708"/>
</p:tagLst>
</file>

<file path=ppt/tags/tag15.xml><?xml version="1.0" encoding="utf-8"?>
<p:tagLst xmlns:a="http://schemas.openxmlformats.org/drawingml/2006/main" xmlns:r="http://schemas.openxmlformats.org/officeDocument/2006/relationships" xmlns:p="http://schemas.openxmlformats.org/presentationml/2006/main">
  <p:tag name="TIMING" val="|1.064|1.4|1.122|14.347|5.645|1.305|1.898|36.045|9.029|5.577"/>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869c983f-a4ea-4eef-a739-a6641dbffbd3}"/>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716</TotalTime>
  <Words>1835</Words>
  <Application>Microsoft Office PowerPoint</Application>
  <PresentationFormat>全屏显示(16:9)</PresentationFormat>
  <Paragraphs>336</Paragraphs>
  <Slides>42</Slides>
  <Notes>38</Notes>
  <HiddenSlides>0</HiddenSlides>
  <MMClips>0</MMClips>
  <ScaleCrop>false</ScaleCrop>
  <HeadingPairs>
    <vt:vector size="6" baseType="variant">
      <vt:variant>
        <vt:lpstr>已用的字体</vt:lpstr>
      </vt:variant>
      <vt:variant>
        <vt:i4>13</vt:i4>
      </vt:variant>
      <vt:variant>
        <vt:lpstr>主题</vt:lpstr>
      </vt:variant>
      <vt:variant>
        <vt:i4>6</vt:i4>
      </vt:variant>
      <vt:variant>
        <vt:lpstr>幻灯片标题</vt:lpstr>
      </vt:variant>
      <vt:variant>
        <vt:i4>42</vt:i4>
      </vt:variant>
    </vt:vector>
  </HeadingPairs>
  <TitlesOfParts>
    <vt:vector size="61" baseType="lpstr">
      <vt:lpstr>Bosch Office Sans</vt:lpstr>
      <vt:lpstr>Microsoft YaHei UI</vt:lpstr>
      <vt:lpstr>方正兰亭细黑_GBK_M</vt:lpstr>
      <vt:lpstr>黑体</vt:lpstr>
      <vt:lpstr>华文楷体</vt:lpstr>
      <vt:lpstr>楷体_GB2312</vt:lpstr>
      <vt:lpstr>宋体</vt:lpstr>
      <vt:lpstr>微软雅黑</vt:lpstr>
      <vt:lpstr>Arial</vt:lpstr>
      <vt:lpstr>Calibri</vt:lpstr>
      <vt:lpstr>Times New Roman</vt:lpstr>
      <vt:lpstr>Wingdings</vt:lpstr>
      <vt:lpstr>Wingdings 3</vt:lpstr>
      <vt:lpstr>Office 主题​​</vt:lpstr>
      <vt:lpstr>Bosch</vt:lpstr>
      <vt:lpstr>1_Bosch</vt:lpstr>
      <vt:lpstr>5_Office Theme</vt:lpstr>
      <vt:lpstr>Office Theme</vt:lpstr>
      <vt:lpstr>2_Office Theme</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579</cp:revision>
  <dcterms:created xsi:type="dcterms:W3CDTF">2020-05-27T12:17:00Z</dcterms:created>
  <dcterms:modified xsi:type="dcterms:W3CDTF">2025-08-23T02:10:12Z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5A328D7E0FC6411AB01073E93A5ED5AC</vt:lpwstr>
  </property>
</Properties>
</file>